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9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02"/>
  </p:notesMasterIdLst>
  <p:handoutMasterIdLst>
    <p:handoutMasterId r:id="rId103"/>
  </p:handoutMasterIdLst>
  <p:sldIdLst>
    <p:sldId id="403" r:id="rId3"/>
    <p:sldId id="441" r:id="rId4"/>
    <p:sldId id="413" r:id="rId5"/>
    <p:sldId id="442" r:id="rId6"/>
    <p:sldId id="443" r:id="rId7"/>
    <p:sldId id="265" r:id="rId8"/>
    <p:sldId id="404" r:id="rId9"/>
    <p:sldId id="408" r:id="rId10"/>
    <p:sldId id="406" r:id="rId11"/>
    <p:sldId id="412" r:id="rId12"/>
    <p:sldId id="310" r:id="rId13"/>
    <p:sldId id="415" r:id="rId14"/>
    <p:sldId id="321" r:id="rId15"/>
    <p:sldId id="417" r:id="rId16"/>
    <p:sldId id="416" r:id="rId17"/>
    <p:sldId id="418" r:id="rId18"/>
    <p:sldId id="419" r:id="rId19"/>
    <p:sldId id="420" r:id="rId20"/>
    <p:sldId id="322" r:id="rId21"/>
    <p:sldId id="323" r:id="rId22"/>
    <p:sldId id="421" r:id="rId23"/>
    <p:sldId id="422" r:id="rId24"/>
    <p:sldId id="423" r:id="rId25"/>
    <p:sldId id="424" r:id="rId26"/>
    <p:sldId id="425" r:id="rId27"/>
    <p:sldId id="426" r:id="rId28"/>
    <p:sldId id="427" r:id="rId29"/>
    <p:sldId id="428" r:id="rId30"/>
    <p:sldId id="429" r:id="rId31"/>
    <p:sldId id="430" r:id="rId32"/>
    <p:sldId id="433" r:id="rId33"/>
    <p:sldId id="432" r:id="rId34"/>
    <p:sldId id="435" r:id="rId35"/>
    <p:sldId id="434" r:id="rId36"/>
    <p:sldId id="438" r:id="rId37"/>
    <p:sldId id="431" r:id="rId38"/>
    <p:sldId id="437" r:id="rId39"/>
    <p:sldId id="436" r:id="rId40"/>
    <p:sldId id="490" r:id="rId41"/>
    <p:sldId id="457" r:id="rId42"/>
    <p:sldId id="458" r:id="rId43"/>
    <p:sldId id="459" r:id="rId44"/>
    <p:sldId id="460" r:id="rId45"/>
    <p:sldId id="461" r:id="rId46"/>
    <p:sldId id="462" r:id="rId47"/>
    <p:sldId id="463" r:id="rId48"/>
    <p:sldId id="464" r:id="rId49"/>
    <p:sldId id="465" r:id="rId50"/>
    <p:sldId id="466" r:id="rId51"/>
    <p:sldId id="467" r:id="rId52"/>
    <p:sldId id="468" r:id="rId53"/>
    <p:sldId id="469" r:id="rId54"/>
    <p:sldId id="470" r:id="rId55"/>
    <p:sldId id="471" r:id="rId56"/>
    <p:sldId id="472" r:id="rId57"/>
    <p:sldId id="473" r:id="rId58"/>
    <p:sldId id="474" r:id="rId59"/>
    <p:sldId id="475" r:id="rId60"/>
    <p:sldId id="476" r:id="rId61"/>
    <p:sldId id="477" r:id="rId62"/>
    <p:sldId id="478" r:id="rId63"/>
    <p:sldId id="479" r:id="rId64"/>
    <p:sldId id="480" r:id="rId65"/>
    <p:sldId id="481" r:id="rId66"/>
    <p:sldId id="482" r:id="rId67"/>
    <p:sldId id="483" r:id="rId68"/>
    <p:sldId id="484" r:id="rId69"/>
    <p:sldId id="485" r:id="rId70"/>
    <p:sldId id="486" r:id="rId71"/>
    <p:sldId id="487" r:id="rId72"/>
    <p:sldId id="488" r:id="rId73"/>
    <p:sldId id="489" r:id="rId74"/>
    <p:sldId id="499" r:id="rId75"/>
    <p:sldId id="500" r:id="rId76"/>
    <p:sldId id="501" r:id="rId77"/>
    <p:sldId id="502" r:id="rId78"/>
    <p:sldId id="503" r:id="rId79"/>
    <p:sldId id="504" r:id="rId80"/>
    <p:sldId id="505" r:id="rId81"/>
    <p:sldId id="506" r:id="rId82"/>
    <p:sldId id="507" r:id="rId83"/>
    <p:sldId id="508" r:id="rId84"/>
    <p:sldId id="453" r:id="rId85"/>
    <p:sldId id="391" r:id="rId86"/>
    <p:sldId id="495" r:id="rId87"/>
    <p:sldId id="509" r:id="rId88"/>
    <p:sldId id="510" r:id="rId89"/>
    <p:sldId id="511" r:id="rId90"/>
    <p:sldId id="512" r:id="rId91"/>
    <p:sldId id="513" r:id="rId92"/>
    <p:sldId id="514" r:id="rId93"/>
    <p:sldId id="455" r:id="rId94"/>
    <p:sldId id="456" r:id="rId95"/>
    <p:sldId id="454" r:id="rId96"/>
    <p:sldId id="491" r:id="rId97"/>
    <p:sldId id="440" r:id="rId98"/>
    <p:sldId id="444" r:id="rId99"/>
    <p:sldId id="399" r:id="rId100"/>
    <p:sldId id="445" r:id="rId101"/>
  </p:sldIdLst>
  <p:sldSz cx="12188825" cy="6858000"/>
  <p:notesSz cx="6858000" cy="9144000"/>
  <p:custDataLst>
    <p:tags r:id="rId10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9900"/>
    <a:srgbClr val="99FF66"/>
    <a:srgbClr val="0088CC"/>
    <a:srgbClr val="E2A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03" autoAdjust="0"/>
    <p:restoredTop sz="81026" autoAdjust="0"/>
  </p:normalViewPr>
  <p:slideViewPr>
    <p:cSldViewPr>
      <p:cViewPr>
        <p:scale>
          <a:sx n="60" d="100"/>
          <a:sy n="60" d="100"/>
        </p:scale>
        <p:origin x="-342" y="348"/>
      </p:cViewPr>
      <p:guideLst>
        <p:guide orient="horz" pos="2160"/>
        <p:guide orient="horz" pos="4030"/>
        <p:guide orient="horz" pos="1200"/>
        <p:guide orient="horz" pos="1008"/>
        <p:guide orient="horz" pos="3792"/>
        <p:guide orient="horz"/>
        <p:guide orient="horz" pos="3360"/>
        <p:guide orient="horz" pos="3312"/>
        <p:guide pos="3839"/>
        <p:guide pos="959"/>
        <p:guide pos="6143"/>
        <p:guide pos="1247"/>
        <p:guide pos="7007"/>
        <p:guide pos="5855"/>
        <p:guide pos="671"/>
        <p:guide pos="7151"/>
      </p:guideLst>
    </p:cSldViewPr>
  </p:slideViewPr>
  <p:outlineViewPr>
    <p:cViewPr>
      <p:scale>
        <a:sx n="33" d="100"/>
        <a:sy n="33" d="100"/>
      </p:scale>
      <p:origin x="0" y="2101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3" d="100"/>
          <a:sy n="83" d="100"/>
        </p:scale>
        <p:origin x="1194" y="66"/>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4681650-0184-456A-B83F-C09669D9E638}" type="datetimeFigureOut">
              <a:rPr lang="ru-RU"/>
              <a:pPr>
                <a:defRPr/>
              </a:pPr>
              <a:t>15.02.2016</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F8D99B1E-1635-4F65-99BA-391AABF0D478}" type="slidenum">
              <a:rPr lang="ru-RU"/>
              <a:pPr>
                <a:defRPr/>
              </a:pPr>
              <a:t>‹#›</a:t>
            </a:fld>
            <a:endParaRPr lang="ru-R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DC64E43-0124-4643-A9C5-843D70C16635}" type="datetimeFigureOut">
              <a:rPr lang="ru-RU"/>
              <a:pPr>
                <a:defRPr/>
              </a:pPr>
              <a:t>15.02.2016</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FF3D8949-129E-4DC6-852F-15962F8C7B16}"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p:spPr>
      </p:sp>
      <p:sp>
        <p:nvSpPr>
          <p:cNvPr id="95235"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523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178C02-A59D-4D36-8326-E4F911BBF5E2}" type="slidenum">
              <a:rPr lang="ru-RU"/>
              <a:pPr fontAlgn="base">
                <a:spcBef>
                  <a:spcPct val="0"/>
                </a:spcBef>
                <a:spcAft>
                  <a:spcPct val="0"/>
                </a:spcAft>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p:spPr>
      </p:sp>
      <p:sp>
        <p:nvSpPr>
          <p:cNvPr id="95235"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523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178C02-A59D-4D36-8326-E4F911BBF5E2}" type="slidenum">
              <a:rPr lang="ru-RU"/>
              <a:pPr fontAlgn="base">
                <a:spcBef>
                  <a:spcPct val="0"/>
                </a:spcBef>
                <a:spcAft>
                  <a:spcPct val="0"/>
                </a:spcAft>
              </a:pPr>
              <a:t>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p:spPr>
      </p:sp>
      <p:sp>
        <p:nvSpPr>
          <p:cNvPr id="95235"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523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178C02-A59D-4D36-8326-E4F911BBF5E2}" type="slidenum">
              <a:rPr lang="ru-RU"/>
              <a:pPr fontAlgn="base">
                <a:spcBef>
                  <a:spcPct val="0"/>
                </a:spcBef>
                <a:spcAft>
                  <a:spcPct val="0"/>
                </a:spcAft>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p:spPr>
      </p:sp>
      <p:sp>
        <p:nvSpPr>
          <p:cNvPr id="9421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421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F31A4-1636-44BC-BB9A-430E7E84EC3E}" type="slidenum">
              <a:rPr lang="ru-RU"/>
              <a:pPr fontAlgn="base">
                <a:spcBef>
                  <a:spcPct val="0"/>
                </a:spcBef>
                <a:spcAft>
                  <a:spcPct val="0"/>
                </a:spcAft>
              </a:pPr>
              <a:t>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p:spPr>
      </p:sp>
      <p:sp>
        <p:nvSpPr>
          <p:cNvPr id="9625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62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AD8F40-0CD3-4303-BF87-5D34D61C4CAC}" type="slidenum">
              <a:rPr lang="ru-RU"/>
              <a:pPr fontAlgn="base">
                <a:spcBef>
                  <a:spcPct val="0"/>
                </a:spcBef>
                <a:spcAft>
                  <a:spcPct val="0"/>
                </a:spcAft>
              </a:pPr>
              <a:t>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p:spPr>
      </p:sp>
      <p:sp>
        <p:nvSpPr>
          <p:cNvPr id="9830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83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2FF2A3-A88A-46BA-8057-48F50C7DCD53}" type="slidenum">
              <a:rPr lang="ru-RU"/>
              <a:pPr fontAlgn="base">
                <a:spcBef>
                  <a:spcPct val="0"/>
                </a:spcBef>
                <a:spcAft>
                  <a:spcPct val="0"/>
                </a:spcAft>
              </a:pPr>
              <a:t>8</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p:spPr>
      </p:sp>
      <p:sp>
        <p:nvSpPr>
          <p:cNvPr id="9933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9933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74881B-163C-4B64-BFA6-1FBA73E2CFBD}" type="slidenum">
              <a:rPr lang="ru-RU"/>
              <a:pPr fontAlgn="base">
                <a:spcBef>
                  <a:spcPct val="0"/>
                </a:spcBef>
                <a:spcAft>
                  <a:spcPct val="0"/>
                </a:spcAft>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5214" y="1828800"/>
            <a:ext cx="8229600" cy="2895600"/>
          </a:xfrm>
        </p:spPr>
        <p:txBody>
          <a:bodyPr/>
          <a:lstStyle>
            <a:lvl1pPr>
              <a:lnSpc>
                <a:spcPct val="80000"/>
              </a:lnSpc>
              <a:defRPr sz="6600">
                <a:solidFill>
                  <a:schemeClr val="tx1"/>
                </a:solidFill>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3B059AA7-5001-48D0-98C2-29AA7727BF00}" type="datetimeFigureOut">
              <a:rPr lang="ru-RU"/>
              <a:pPr>
                <a:defRPr/>
              </a:pPr>
              <a:t>15.02.2016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7703B6A-27A1-402A-BDFE-10B4D88472CE}" type="slidenum">
              <a:rPr lang="ru-RU"/>
              <a:pPr>
                <a:defRPr/>
              </a:pPr>
              <a:t>‹#›</a:t>
            </a:fld>
            <a:endParaRPr lang="ru-RU"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2412" y="381001"/>
            <a:ext cx="1524001" cy="5638800"/>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1522412" y="381001"/>
            <a:ext cx="7391399"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76B16568-C3F7-4E03-9604-10FE52457444}" type="datetimeFigureOut">
              <a:rPr lang="ru-RU"/>
              <a:pPr>
                <a:defRPr/>
              </a:pPr>
              <a:t>15.02.2016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1B2F3F8-617B-4F0D-9390-09C73A874439}" type="slidenum">
              <a:rPr lang="ru-RU"/>
              <a:pPr>
                <a:defRPr/>
              </a:pPr>
              <a:t>‹#›</a:t>
            </a:fld>
            <a:endParaRPr lang="ru-RU"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vl6pPr>
              <a:defRPr/>
            </a:lvl6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A5CF0FFD-B842-4054-A7FF-5BA3357D9A8E}" type="datetimeFigureOut">
              <a:rPr lang="ru-RU"/>
              <a:pPr>
                <a:defRPr/>
              </a:pPr>
              <a:t>15.02.2016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B83D6A3-86D1-493B-8A0E-C9A76E9BB945}" type="slidenum">
              <a:rPr lang="ru-RU"/>
              <a:pPr>
                <a:defRPr/>
              </a:pPr>
              <a:t>‹#›</a:t>
            </a:fld>
            <a:endParaRPr lang="ru-RU"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9614" y="2514600"/>
            <a:ext cx="8692399" cy="2819400"/>
          </a:xfrm>
        </p:spPr>
        <p:txBody>
          <a:bodyPr/>
          <a:lstStyle>
            <a:lvl1pPr algn="l">
              <a:lnSpc>
                <a:spcPct val="80000"/>
              </a:lnSpc>
              <a:defRPr sz="4800" b="0" cap="none" baseline="0"/>
            </a:lvl1pPr>
          </a:lstStyle>
          <a:p>
            <a:r>
              <a:rPr lang="ru-RU" smtClean="0"/>
              <a:t>Образец заголовка</a:t>
            </a:r>
            <a:endParaRPr lang="ru-RU" dirty="0"/>
          </a:p>
        </p:txBody>
      </p:sp>
      <p:sp>
        <p:nvSpPr>
          <p:cNvPr id="3" name="Текст 2"/>
          <p:cNvSpPr>
            <a:spLocks noGrp="1"/>
          </p:cNvSpPr>
          <p:nvPr>
            <p:ph type="body" idx="1"/>
          </p:nvPr>
        </p:nvSpPr>
        <p:spPr>
          <a:xfrm>
            <a:off x="1065213" y="5410200"/>
            <a:ext cx="8687333" cy="609601"/>
          </a:xfrm>
        </p:spPr>
        <p:txBody>
          <a:bodyPr>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955BF2F-9E23-479B-BAD4-862621FC58B7}" type="datetimeFigureOut">
              <a:rPr lang="ru-RU"/>
              <a:pPr>
                <a:defRPr/>
              </a:pPr>
              <a:t>15.02.2016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73E8E3-F20C-48CC-8E66-491654BF3CCF}" type="slidenum">
              <a:rPr lang="ru-RU"/>
              <a:pPr>
                <a:defRPr/>
              </a:pPr>
              <a:t>‹#›</a:t>
            </a:fld>
            <a:endParaRPr lang="ru-RU"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2" y="381000"/>
            <a:ext cx="9144002" cy="1371600"/>
          </a:xfrm>
        </p:spPr>
        <p:txBody>
          <a:bodyPr/>
          <a:lstStyle/>
          <a:p>
            <a:r>
              <a:rPr lang="ru-RU" smtClean="0"/>
              <a:t>Образец заголовка</a:t>
            </a:r>
            <a:endParaRPr lang="ru-RU" dirty="0"/>
          </a:p>
        </p:txBody>
      </p:sp>
      <p:sp>
        <p:nvSpPr>
          <p:cNvPr id="3" name="Объект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3"/>
          <p:cNvSpPr>
            <a:spLocks noGrp="1"/>
          </p:cNvSpPr>
          <p:nvPr>
            <p:ph type="dt" sz="half" idx="10"/>
          </p:nvPr>
        </p:nvSpPr>
        <p:spPr/>
        <p:txBody>
          <a:bodyPr/>
          <a:lstStyle>
            <a:lvl1pPr>
              <a:defRPr/>
            </a:lvl1pPr>
          </a:lstStyle>
          <a:p>
            <a:pPr>
              <a:defRPr/>
            </a:pPr>
            <a:fld id="{9021AF5C-52F1-42F9-969D-2021B2C55278}" type="datetimeFigureOut">
              <a:rPr lang="ru-RU"/>
              <a:pPr>
                <a:defRPr/>
              </a:pPr>
              <a:t>15.02.2016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90AF90D-57B7-41AB-A55F-019F3176C559}" type="slidenum">
              <a:rPr lang="ru-RU"/>
              <a:pPr>
                <a:defRPr/>
              </a:pPr>
              <a:t>‹#›</a:t>
            </a:fld>
            <a:endParaRPr lang="ru-RU"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2" y="381000"/>
            <a:ext cx="9144002" cy="1371600"/>
          </a:xfrm>
        </p:spPr>
        <p:txBody>
          <a:bodyPr/>
          <a:lstStyle>
            <a:lvl1pPr>
              <a:defRPr/>
            </a:lvl1pPr>
          </a:lstStyle>
          <a:p>
            <a:r>
              <a:rPr lang="ru-RU" smtClean="0"/>
              <a:t>Образец заголовка</a:t>
            </a:r>
            <a:endParaRPr lang="ru-RU" dirty="0"/>
          </a:p>
        </p:txBody>
      </p:sp>
      <p:sp>
        <p:nvSpPr>
          <p:cNvPr id="3" name="Текст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3"/>
          <p:cNvSpPr>
            <a:spLocks noGrp="1"/>
          </p:cNvSpPr>
          <p:nvPr>
            <p:ph type="dt" sz="half" idx="10"/>
          </p:nvPr>
        </p:nvSpPr>
        <p:spPr/>
        <p:txBody>
          <a:bodyPr/>
          <a:lstStyle>
            <a:lvl1pPr>
              <a:defRPr/>
            </a:lvl1pPr>
          </a:lstStyle>
          <a:p>
            <a:pPr>
              <a:defRPr/>
            </a:pPr>
            <a:fld id="{04C1113D-E754-4933-B7D4-D2334A646AA1}" type="datetimeFigureOut">
              <a:rPr lang="ru-RU"/>
              <a:pPr>
                <a:defRPr/>
              </a:pPr>
              <a:t>15.02.2016</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36DB40D0-95B0-4429-A686-08CA54290132}" type="slidenum">
              <a:rPr lang="ru-RU"/>
              <a:pPr>
                <a:defRPr/>
              </a:pPr>
              <a:t>‹#›</a:t>
            </a:fld>
            <a:endParaRPr lang="ru-RU"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3"/>
          <p:cNvSpPr>
            <a:spLocks noGrp="1"/>
          </p:cNvSpPr>
          <p:nvPr>
            <p:ph type="dt" sz="half" idx="10"/>
          </p:nvPr>
        </p:nvSpPr>
        <p:spPr/>
        <p:txBody>
          <a:bodyPr/>
          <a:lstStyle>
            <a:lvl1pPr>
              <a:defRPr/>
            </a:lvl1pPr>
          </a:lstStyle>
          <a:p>
            <a:pPr>
              <a:defRPr/>
            </a:pPr>
            <a:fld id="{E734DC50-786F-4C03-8C5E-19A5A61B0872}" type="datetimeFigureOut">
              <a:rPr lang="ru-RU"/>
              <a:pPr>
                <a:defRPr/>
              </a:pPr>
              <a:t>15.02.2016</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B598849-488A-484A-BEC3-D521863B859F}" type="slidenum">
              <a:rPr lang="ru-RU"/>
              <a:pPr>
                <a:defRPr/>
              </a:pPr>
              <a:t>‹#›</a:t>
            </a:fld>
            <a:endParaRPr lang="ru-RU"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AF4B438-506F-4A2A-B966-2980CA5AF1FB}" type="datetimeFigureOut">
              <a:rPr lang="ru-RU"/>
              <a:pPr>
                <a:defRPr/>
              </a:pPr>
              <a:t>15.02.2016</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36AF5F8-0711-4F4A-8312-8026A2CE64D2}" type="slidenum">
              <a:rPr lang="ru-RU"/>
              <a:pPr>
                <a:defRPr/>
              </a:pPr>
              <a:t>‹#›</a:t>
            </a:fld>
            <a:endParaRPr lang="ru-RU"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604" y="1905000"/>
            <a:ext cx="3596607" cy="2667000"/>
          </a:xfrm>
        </p:spPr>
        <p:txBody>
          <a:bodyPr>
            <a:noAutofit/>
          </a:bodyPr>
          <a:lstStyle>
            <a:lvl1pPr algn="l">
              <a:lnSpc>
                <a:spcPct val="90000"/>
              </a:lnSpc>
              <a:defRPr sz="3600" b="0" baseline="0">
                <a:solidFill>
                  <a:schemeClr val="tx1"/>
                </a:solidFill>
              </a:defRPr>
            </a:lvl1pPr>
          </a:lstStyle>
          <a:p>
            <a:r>
              <a:rPr lang="ru-RU" smtClean="0"/>
              <a:t>Образец заголовка</a:t>
            </a:r>
            <a:endParaRPr lang="ru-RU" dirty="0"/>
          </a:p>
        </p:txBody>
      </p:sp>
      <p:sp>
        <p:nvSpPr>
          <p:cNvPr id="3" name="Объект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4E18EFD-1F16-4513-A5B4-769AFE682169}" type="datetimeFigureOut">
              <a:rPr lang="ru-RU"/>
              <a:pPr>
                <a:defRPr/>
              </a:pPr>
              <a:t>15.02.2016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CD609FD-BCC1-4646-B5C7-2F8DAE1772EC}" type="slidenum">
              <a:rPr lang="ru-RU"/>
              <a:pPr>
                <a:defRPr/>
              </a:pPr>
              <a:t>‹#›</a:t>
            </a:fld>
            <a:endParaRPr lang="ru-RU"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ru-RU" noProof="0" dirty="0"/>
          </a:p>
        </p:txBody>
      </p:sp>
      <p:sp>
        <p:nvSpPr>
          <p:cNvPr id="2" name="Заголовок 1"/>
          <p:cNvSpPr>
            <a:spLocks noGrp="1"/>
          </p:cNvSpPr>
          <p:nvPr>
            <p:ph type="title"/>
          </p:nvPr>
        </p:nvSpPr>
        <p:spPr>
          <a:xfrm>
            <a:off x="1055604" y="1905000"/>
            <a:ext cx="3596607" cy="2667000"/>
          </a:xfrm>
        </p:spPr>
        <p:txBody>
          <a:bodyPr/>
          <a:lstStyle>
            <a:lvl1pPr algn="l">
              <a:lnSpc>
                <a:spcPct val="90000"/>
              </a:lnSpc>
              <a:defRPr sz="3600" b="0" i="0" baseline="0">
                <a:solidFill>
                  <a:schemeClr val="tx1"/>
                </a:solidFill>
              </a:defRPr>
            </a:lvl1pPr>
          </a:lstStyle>
          <a:p>
            <a:r>
              <a:rPr lang="ru-RU" smtClean="0"/>
              <a:t>Образец заголовка</a:t>
            </a:r>
            <a:endParaRPr lang="ru-RU" dirty="0"/>
          </a:p>
        </p:txBody>
      </p:sp>
      <p:sp>
        <p:nvSpPr>
          <p:cNvPr id="4" name="Текст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99C0B0C-F6BC-41D3-B532-A15441C20BEA}" type="datetimeFigureOut">
              <a:rPr lang="ru-RU"/>
              <a:pPr>
                <a:defRPr/>
              </a:pPr>
              <a:t>15.02.2016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90B697A-14B1-42EC-B8B8-C1C0E1A1F5D3}" type="slidenum">
              <a:rPr lang="ru-RU"/>
              <a:pPr>
                <a:defRPr/>
              </a:pPr>
              <a:t>‹#›</a:t>
            </a:fld>
            <a:endParaRPr lang="ru-RU"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3" y="381000"/>
            <a:ext cx="9144000" cy="1371600"/>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1027" name="Текст 2"/>
          <p:cNvSpPr>
            <a:spLocks noGrp="1"/>
          </p:cNvSpPr>
          <p:nvPr>
            <p:ph type="body" idx="1"/>
          </p:nvPr>
        </p:nvSpPr>
        <p:spPr bwMode="auto">
          <a:xfrm>
            <a:off x="1522413" y="1905000"/>
            <a:ext cx="9134475"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8226425" y="6400800"/>
            <a:ext cx="1449388" cy="276225"/>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1">
                    <a:tint val="75000"/>
                  </a:schemeClr>
                </a:solidFill>
                <a:latin typeface="+mn-lt"/>
              </a:defRPr>
            </a:lvl1pPr>
          </a:lstStyle>
          <a:p>
            <a:pPr>
              <a:defRPr/>
            </a:pPr>
            <a:fld id="{91986AF4-B7F1-4ADC-ADE2-5C60FA5E5A0D}" type="datetimeFigureOut">
              <a:rPr lang="ru-RU"/>
              <a:pPr>
                <a:defRPr/>
              </a:pPr>
              <a:t>15.02.2016</a:t>
            </a:fld>
            <a:endParaRPr lang="ru-RU" dirty="0"/>
          </a:p>
        </p:txBody>
      </p:sp>
      <p:sp>
        <p:nvSpPr>
          <p:cNvPr id="5" name="Нижний колонтитул 4"/>
          <p:cNvSpPr>
            <a:spLocks noGrp="1"/>
          </p:cNvSpPr>
          <p:nvPr>
            <p:ph type="ftr" sz="quarter" idx="3"/>
          </p:nvPr>
        </p:nvSpPr>
        <p:spPr>
          <a:xfrm>
            <a:off x="1522413" y="6400800"/>
            <a:ext cx="6553200" cy="276225"/>
          </a:xfrm>
          <a:prstGeom prst="rect">
            <a:avLst/>
          </a:prstGeom>
        </p:spPr>
        <p:txBody>
          <a:bodyPr vert="horz" lIns="91440" tIns="45720" rIns="91440" bIns="45720" rtlCol="0" anchor="ctr"/>
          <a:lstStyle>
            <a:lvl1pPr algn="l" fontAlgn="auto">
              <a:spcBef>
                <a:spcPts val="0"/>
              </a:spcBef>
              <a:spcAft>
                <a:spcPts val="0"/>
              </a:spcAft>
              <a:defRPr sz="1000" dirty="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9828213" y="6400800"/>
            <a:ext cx="838200" cy="276225"/>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1">
                    <a:tint val="75000"/>
                  </a:schemeClr>
                </a:solidFill>
                <a:latin typeface="+mn-lt"/>
              </a:defRPr>
            </a:lvl1pPr>
          </a:lstStyle>
          <a:p>
            <a:pPr>
              <a:defRPr/>
            </a:pPr>
            <a:fld id="{B59903D5-5EF5-4F2D-9ED3-C5B3F91A52E4}" type="slidenum">
              <a:rPr lang="ru-RU"/>
              <a:pPr>
                <a:defRPr/>
              </a:pPr>
              <a:t>‹#›</a:t>
            </a:fld>
            <a:endParaRPr lang="ru-RU" dirty="0"/>
          </a:p>
        </p:txBody>
      </p:sp>
    </p:spTree>
  </p:cSld>
  <p:clrMap bg1="dk1" tx1="lt1" bg2="dk2" tx2="lt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timing>
    <p:tnLst>
      <p:par>
        <p:cTn id="1" dur="indefinite" restart="never" nodeType="tmRoot"/>
      </p:par>
    </p:tnLst>
  </p:timing>
  <p:txStyles>
    <p:titleStyle>
      <a:lvl1pPr algn="l" rtl="0" fontAlgn="base">
        <a:lnSpc>
          <a:spcPct val="90000"/>
        </a:lnSpc>
        <a:spcBef>
          <a:spcPct val="0"/>
        </a:spcBef>
        <a:spcAft>
          <a:spcPct val="0"/>
        </a:spcAft>
        <a:defRPr sz="3600" kern="1200" spc="1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Corbel" pitchFamily="34" charset="0"/>
        </a:defRPr>
      </a:lvl2pPr>
      <a:lvl3pPr algn="l" rtl="0" fontAlgn="base">
        <a:lnSpc>
          <a:spcPct val="90000"/>
        </a:lnSpc>
        <a:spcBef>
          <a:spcPct val="0"/>
        </a:spcBef>
        <a:spcAft>
          <a:spcPct val="0"/>
        </a:spcAft>
        <a:defRPr sz="3600">
          <a:solidFill>
            <a:schemeClr val="tx1"/>
          </a:solidFill>
          <a:latin typeface="Corbel" pitchFamily="34" charset="0"/>
        </a:defRPr>
      </a:lvl3pPr>
      <a:lvl4pPr algn="l" rtl="0" fontAlgn="base">
        <a:lnSpc>
          <a:spcPct val="90000"/>
        </a:lnSpc>
        <a:spcBef>
          <a:spcPct val="0"/>
        </a:spcBef>
        <a:spcAft>
          <a:spcPct val="0"/>
        </a:spcAft>
        <a:defRPr sz="3600">
          <a:solidFill>
            <a:schemeClr val="tx1"/>
          </a:solidFill>
          <a:latin typeface="Corbel" pitchFamily="34" charset="0"/>
        </a:defRPr>
      </a:lvl4pPr>
      <a:lvl5pPr algn="l" rtl="0" fontAlgn="base">
        <a:lnSpc>
          <a:spcPct val="90000"/>
        </a:lnSpc>
        <a:spcBef>
          <a:spcPct val="0"/>
        </a:spcBef>
        <a:spcAft>
          <a:spcPct val="0"/>
        </a:spcAft>
        <a:defRPr sz="3600">
          <a:solidFill>
            <a:schemeClr val="tx1"/>
          </a:solidFill>
          <a:latin typeface="Corbel" pitchFamily="34" charset="0"/>
        </a:defRPr>
      </a:lvl5pPr>
      <a:lvl6pPr marL="457200" algn="l" rtl="0" fontAlgn="base">
        <a:lnSpc>
          <a:spcPct val="90000"/>
        </a:lnSpc>
        <a:spcBef>
          <a:spcPct val="0"/>
        </a:spcBef>
        <a:spcAft>
          <a:spcPct val="0"/>
        </a:spcAft>
        <a:defRPr sz="3600">
          <a:solidFill>
            <a:schemeClr val="tx1"/>
          </a:solidFill>
          <a:latin typeface="Corbel" pitchFamily="34" charset="0"/>
        </a:defRPr>
      </a:lvl6pPr>
      <a:lvl7pPr marL="914400" algn="l" rtl="0" fontAlgn="base">
        <a:lnSpc>
          <a:spcPct val="90000"/>
        </a:lnSpc>
        <a:spcBef>
          <a:spcPct val="0"/>
        </a:spcBef>
        <a:spcAft>
          <a:spcPct val="0"/>
        </a:spcAft>
        <a:defRPr sz="3600">
          <a:solidFill>
            <a:schemeClr val="tx1"/>
          </a:solidFill>
          <a:latin typeface="Corbel" pitchFamily="34" charset="0"/>
        </a:defRPr>
      </a:lvl7pPr>
      <a:lvl8pPr marL="1371600" algn="l" rtl="0" fontAlgn="base">
        <a:lnSpc>
          <a:spcPct val="90000"/>
        </a:lnSpc>
        <a:spcBef>
          <a:spcPct val="0"/>
        </a:spcBef>
        <a:spcAft>
          <a:spcPct val="0"/>
        </a:spcAft>
        <a:defRPr sz="3600">
          <a:solidFill>
            <a:schemeClr val="tx1"/>
          </a:solidFill>
          <a:latin typeface="Corbel" pitchFamily="34" charset="0"/>
        </a:defRPr>
      </a:lvl8pPr>
      <a:lvl9pPr marL="1828800" algn="l" rtl="0" fontAlgn="base">
        <a:lnSpc>
          <a:spcPct val="90000"/>
        </a:lnSpc>
        <a:spcBef>
          <a:spcPct val="0"/>
        </a:spcBef>
        <a:spcAft>
          <a:spcPct val="0"/>
        </a:spcAft>
        <a:defRPr sz="3600">
          <a:solidFill>
            <a:schemeClr val="tx1"/>
          </a:solidFill>
          <a:latin typeface="Corbel" pitchFamily="34" charset="0"/>
        </a:defRPr>
      </a:lvl9pPr>
    </p:titleStyle>
    <p:bodyStyle>
      <a:lvl1pPr marL="223838" indent="-223838" algn="l" rtl="0" fontAlgn="base">
        <a:lnSpc>
          <a:spcPct val="90000"/>
        </a:lnSpc>
        <a:spcBef>
          <a:spcPts val="1800"/>
        </a:spcBef>
        <a:spcAft>
          <a:spcPct val="0"/>
        </a:spcAft>
        <a:buClr>
          <a:schemeClr val="accent1"/>
        </a:buClr>
        <a:buSzPct val="100000"/>
        <a:buFont typeface="Arial" charset="0"/>
        <a:buChar char="•"/>
        <a:defRPr sz="2400" kern="1200">
          <a:solidFill>
            <a:schemeClr val="tx1"/>
          </a:solidFill>
          <a:latin typeface="+mn-lt"/>
          <a:ea typeface="+mn-ea"/>
          <a:cs typeface="+mn-cs"/>
        </a:defRPr>
      </a:lvl1pPr>
      <a:lvl2pPr marL="463550" indent="-231775" algn="l" rtl="0" fontAlgn="base">
        <a:lnSpc>
          <a:spcPct val="90000"/>
        </a:lnSpc>
        <a:spcBef>
          <a:spcPts val="1200"/>
        </a:spcBef>
        <a:spcAft>
          <a:spcPct val="0"/>
        </a:spcAft>
        <a:buClr>
          <a:schemeClr val="accent1"/>
        </a:buClr>
        <a:buSzPct val="100000"/>
        <a:buFont typeface="Arial" charset="0"/>
        <a:buChar char="•"/>
        <a:defRPr sz="2000" kern="1200">
          <a:solidFill>
            <a:schemeClr val="tx1"/>
          </a:solidFill>
          <a:latin typeface="+mn-lt"/>
          <a:ea typeface="+mn-ea"/>
          <a:cs typeface="+mn-cs"/>
        </a:defRPr>
      </a:lvl2pPr>
      <a:lvl3pPr marL="682625" indent="-219075" algn="l" rtl="0" fontAlgn="base">
        <a:lnSpc>
          <a:spcPct val="90000"/>
        </a:lnSpc>
        <a:spcBef>
          <a:spcPts val="600"/>
        </a:spcBef>
        <a:spcAft>
          <a:spcPct val="0"/>
        </a:spcAft>
        <a:buClr>
          <a:schemeClr val="accent1"/>
        </a:buClr>
        <a:buSzPct val="100000"/>
        <a:buFont typeface="Arial" charset="0"/>
        <a:buChar char="•"/>
        <a:defRPr kern="1200">
          <a:solidFill>
            <a:schemeClr val="tx1"/>
          </a:solidFill>
          <a:latin typeface="+mn-lt"/>
          <a:ea typeface="+mn-ea"/>
          <a:cs typeface="+mn-cs"/>
        </a:defRPr>
      </a:lvl3pPr>
      <a:lvl4pPr marL="857250" indent="-174625" algn="l" rtl="0" fontAlgn="base">
        <a:lnSpc>
          <a:spcPct val="90000"/>
        </a:lnSpc>
        <a:spcBef>
          <a:spcPts val="600"/>
        </a:spcBef>
        <a:spcAft>
          <a:spcPct val="0"/>
        </a:spcAft>
        <a:buClr>
          <a:schemeClr val="accent1"/>
        </a:buClr>
        <a:buSzPct val="100000"/>
        <a:buFont typeface="Arial" charset="0"/>
        <a:buChar char="•"/>
        <a:defRPr sz="1600" kern="1200">
          <a:solidFill>
            <a:schemeClr val="tx1"/>
          </a:solidFill>
          <a:latin typeface="+mn-lt"/>
          <a:ea typeface="+mn-ea"/>
          <a:cs typeface="+mn-cs"/>
        </a:defRPr>
      </a:lvl4pPr>
      <a:lvl5pPr marL="1030288" indent="-173038" algn="l" rtl="0" fontAlgn="base">
        <a:lnSpc>
          <a:spcPct val="90000"/>
        </a:lnSpc>
        <a:spcBef>
          <a:spcPts val="600"/>
        </a:spcBef>
        <a:spcAft>
          <a:spcPct val="0"/>
        </a:spcAft>
        <a:buClr>
          <a:schemeClr val="accent1"/>
        </a:buClr>
        <a:buSzPct val="100000"/>
        <a:buFont typeface="Arial"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8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Администратор\Рабочий стол\logoin.gif"/>
          <p:cNvPicPr>
            <a:picLocks noChangeAspect="1" noChangeArrowheads="1"/>
          </p:cNvPicPr>
          <p:nvPr/>
        </p:nvPicPr>
        <p:blipFill>
          <a:blip r:embed="rId2" cstate="print"/>
          <a:srcRect/>
          <a:stretch>
            <a:fillRect/>
          </a:stretch>
        </p:blipFill>
        <p:spPr bwMode="auto">
          <a:xfrm>
            <a:off x="10640732" y="4869160"/>
            <a:ext cx="1264055" cy="1775098"/>
          </a:xfrm>
          <a:prstGeom prst="rect">
            <a:avLst/>
          </a:prstGeom>
          <a:noFill/>
          <a:ln w="9525">
            <a:noFill/>
            <a:miter lim="800000"/>
            <a:headEnd/>
            <a:tailEnd/>
          </a:ln>
        </p:spPr>
      </p:pic>
      <p:sp>
        <p:nvSpPr>
          <p:cNvPr id="3" name="Текст 2"/>
          <p:cNvSpPr>
            <a:spLocks noGrp="1"/>
          </p:cNvSpPr>
          <p:nvPr>
            <p:ph type="body" idx="1"/>
          </p:nvPr>
        </p:nvSpPr>
        <p:spPr>
          <a:xfrm>
            <a:off x="5237163" y="3143250"/>
            <a:ext cx="6643687" cy="2000250"/>
          </a:xfrm>
        </p:spPr>
        <p:txBody>
          <a:bodyPr>
            <a:noAutofit/>
          </a:bodyPr>
          <a:lstStyle/>
          <a:p>
            <a:pPr algn="ctr">
              <a:spcBef>
                <a:spcPct val="0"/>
              </a:spcBef>
            </a:pPr>
            <a:r>
              <a:rPr lang="ru-RU" sz="4600" b="1" cap="none" dirty="0" smtClean="0">
                <a:solidFill>
                  <a:srgbClr val="FF9900"/>
                </a:solidFill>
                <a:latin typeface="Cambria Math" pitchFamily="18" charset="0"/>
                <a:ea typeface="Cambria Math" pitchFamily="18" charset="0"/>
                <a:cs typeface="Cambria Math" pitchFamily="18" charset="0"/>
              </a:rPr>
              <a:t>ВЧИТЕЛЬ </a:t>
            </a:r>
          </a:p>
          <a:p>
            <a:pPr algn="ctr">
              <a:spcBef>
                <a:spcPct val="0"/>
              </a:spcBef>
            </a:pPr>
            <a:r>
              <a:rPr lang="uk-UA" sz="4600" b="1" cap="none" dirty="0" smtClean="0">
                <a:solidFill>
                  <a:srgbClr val="FF9900"/>
                </a:solidFill>
                <a:latin typeface="Cambria Math" pitchFamily="18" charset="0"/>
                <a:ea typeface="Cambria Math" pitchFamily="18" charset="0"/>
                <a:cs typeface="Cambria Math" pitchFamily="18" charset="0"/>
              </a:rPr>
              <a:t>ПРЕДМЕТА “ЗАХИСТ ВІТЧИЗНИ”</a:t>
            </a:r>
            <a:endParaRPr lang="ru-RU" sz="4600" b="1" cap="none" dirty="0" smtClean="0">
              <a:solidFill>
                <a:srgbClr val="FF9900"/>
              </a:solidFill>
              <a:latin typeface="Cambria Math" pitchFamily="18" charset="0"/>
              <a:ea typeface="Cambria Math" pitchFamily="18" charset="0"/>
              <a:cs typeface="Cambria Math" pitchFamily="18" charset="0"/>
            </a:endParaRPr>
          </a:p>
        </p:txBody>
      </p:sp>
      <p:sp>
        <p:nvSpPr>
          <p:cNvPr id="6" name="Прямоугольник 5"/>
          <p:cNvSpPr/>
          <p:nvPr/>
        </p:nvSpPr>
        <p:spPr>
          <a:xfrm>
            <a:off x="4869998" y="0"/>
            <a:ext cx="7340471" cy="2923877"/>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endParaRPr lang="ru-RU" sz="800" b="1" dirty="0" smtClean="0">
              <a:ln w="11430"/>
              <a:solidFill>
                <a:srgbClr val="FFFF00"/>
              </a:solidFill>
              <a:effectLst>
                <a:outerShdw blurRad="80000" dist="40000" dir="5040000" algn="tl">
                  <a:srgbClr val="000000">
                    <a:alpha val="30000"/>
                  </a:srgbClr>
                </a:outerShdw>
              </a:effectLst>
              <a:latin typeface="Arial Black" pitchFamily="34" charset="0"/>
            </a:endParaRPr>
          </a:p>
          <a:p>
            <a:pPr algn="ctr" fontAlgn="auto">
              <a:spcBef>
                <a:spcPts val="0"/>
              </a:spcBef>
              <a:spcAft>
                <a:spcPts val="0"/>
              </a:spcAft>
              <a:defRPr/>
            </a:pPr>
            <a:endParaRPr lang="ru-RU" sz="800" b="1" dirty="0">
              <a:ln w="11430"/>
              <a:solidFill>
                <a:srgbClr val="FFFF00"/>
              </a:solidFill>
              <a:effectLst>
                <a:outerShdw blurRad="80000" dist="40000" dir="5040000" algn="tl">
                  <a:srgbClr val="000000">
                    <a:alpha val="30000"/>
                  </a:srgbClr>
                </a:outerShdw>
              </a:effectLst>
              <a:latin typeface="Arial Black" pitchFamily="34" charset="0"/>
            </a:endParaRPr>
          </a:p>
          <a:p>
            <a:pPr algn="ctr" fontAlgn="auto">
              <a:spcBef>
                <a:spcPts val="0"/>
              </a:spcBef>
              <a:spcAft>
                <a:spcPts val="0"/>
              </a:spcAft>
              <a:defRPr/>
            </a:pPr>
            <a:endParaRPr lang="ru-RU" sz="800" b="1" dirty="0" smtClean="0">
              <a:ln w="11430"/>
              <a:solidFill>
                <a:srgbClr val="FFFF00"/>
              </a:solidFill>
              <a:effectLst>
                <a:outerShdw blurRad="80000" dist="40000" dir="5040000" algn="tl">
                  <a:srgbClr val="000000">
                    <a:alpha val="30000"/>
                  </a:srgbClr>
                </a:outerShdw>
              </a:effectLst>
              <a:latin typeface="Arial Black" pitchFamily="34" charset="0"/>
            </a:endParaRPr>
          </a:p>
          <a:p>
            <a:pPr algn="ctr" fontAlgn="auto">
              <a:spcBef>
                <a:spcPts val="0"/>
              </a:spcBef>
              <a:spcAft>
                <a:spcPts val="0"/>
              </a:spcAft>
              <a:defRPr/>
            </a:pPr>
            <a:endParaRPr lang="ru-RU" sz="800" b="1" dirty="0">
              <a:ln w="11430"/>
              <a:solidFill>
                <a:srgbClr val="FFFF00"/>
              </a:solidFill>
              <a:effectLst>
                <a:outerShdw blurRad="80000" dist="40000" dir="5040000" algn="tl">
                  <a:srgbClr val="000000">
                    <a:alpha val="30000"/>
                  </a:srgbClr>
                </a:outerShdw>
              </a:effectLst>
              <a:latin typeface="Arial Black" pitchFamily="34" charset="0"/>
            </a:endParaRPr>
          </a:p>
          <a:p>
            <a:pPr algn="ctr" fontAlgn="auto">
              <a:spcBef>
                <a:spcPts val="0"/>
              </a:spcBef>
              <a:spcAft>
                <a:spcPts val="0"/>
              </a:spcAft>
              <a:defRPr/>
            </a:pPr>
            <a:endParaRPr lang="ru-RU" sz="800" b="1" dirty="0" smtClean="0">
              <a:ln w="11430"/>
              <a:solidFill>
                <a:srgbClr val="FFFF00"/>
              </a:solidFill>
              <a:effectLst>
                <a:outerShdw blurRad="80000" dist="40000" dir="5040000" algn="tl">
                  <a:srgbClr val="000000">
                    <a:alpha val="30000"/>
                  </a:srgbClr>
                </a:outerShdw>
              </a:effectLst>
              <a:latin typeface="Arial Black" pitchFamily="34" charset="0"/>
            </a:endParaRPr>
          </a:p>
          <a:p>
            <a:pPr algn="ctr" fontAlgn="auto">
              <a:spcBef>
                <a:spcPts val="0"/>
              </a:spcBef>
              <a:spcAft>
                <a:spcPts val="0"/>
              </a:spcAft>
              <a:defRPr/>
            </a:pPr>
            <a:r>
              <a:rPr lang="ru-RU" sz="4800" b="1" dirty="0" smtClean="0">
                <a:ln w="11430"/>
                <a:solidFill>
                  <a:srgbClr val="FFFF00"/>
                </a:solidFill>
                <a:effectLst>
                  <a:outerShdw blurRad="80000" dist="40000" dir="5040000" algn="tl">
                    <a:srgbClr val="000000">
                      <a:alpha val="30000"/>
                    </a:srgbClr>
                  </a:outerShdw>
                </a:effectLst>
                <a:latin typeface="Arial Black" pitchFamily="34" charset="0"/>
              </a:rPr>
              <a:t>Полковник запасу</a:t>
            </a:r>
          </a:p>
          <a:p>
            <a:pPr algn="ctr" fontAlgn="auto">
              <a:spcBef>
                <a:spcPts val="0"/>
              </a:spcBef>
              <a:spcAft>
                <a:spcPts val="0"/>
              </a:spcAft>
              <a:defRPr/>
            </a:pPr>
            <a:r>
              <a:rPr lang="ru-RU" sz="4800" b="1" dirty="0" smtClean="0">
                <a:ln w="11430"/>
                <a:solidFill>
                  <a:srgbClr val="FFFF00"/>
                </a:solidFill>
                <a:effectLst>
                  <a:outerShdw blurRad="80000" dist="40000" dir="5040000" algn="tl">
                    <a:srgbClr val="000000">
                      <a:alpha val="30000"/>
                    </a:srgbClr>
                  </a:outerShdw>
                </a:effectLst>
                <a:latin typeface="Arial Black" pitchFamily="34" charset="0"/>
              </a:rPr>
              <a:t>Шевчук</a:t>
            </a:r>
            <a:r>
              <a:rPr lang="ru-RU"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 </a:t>
            </a:r>
            <a:br>
              <a:rPr lang="ru-RU"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br>
            <a:r>
              <a:rPr lang="ru-RU" sz="4800" b="1" dirty="0" err="1" smtClean="0">
                <a:ln w="11430"/>
                <a:solidFill>
                  <a:srgbClr val="FFFF00"/>
                </a:solidFill>
                <a:effectLst>
                  <a:outerShdw blurRad="80000" dist="40000" dir="5040000" algn="tl">
                    <a:srgbClr val="000000">
                      <a:alpha val="30000"/>
                    </a:srgbClr>
                  </a:outerShdw>
                </a:effectLst>
                <a:latin typeface="Arial Black" pitchFamily="34" charset="0"/>
              </a:rPr>
              <a:t>Ігор</a:t>
            </a:r>
            <a:r>
              <a:rPr lang="ru-RU" sz="4800" b="1" dirty="0" smtClean="0">
                <a:ln w="11430"/>
                <a:solidFill>
                  <a:srgbClr val="FFFF00"/>
                </a:solidFill>
                <a:effectLst>
                  <a:outerShdw blurRad="80000" dist="40000" dir="5040000" algn="tl">
                    <a:srgbClr val="000000">
                      <a:alpha val="30000"/>
                    </a:srgbClr>
                  </a:outerShdw>
                </a:effectLst>
                <a:latin typeface="Arial Black" pitchFamily="34" charset="0"/>
              </a:rPr>
              <a:t> </a:t>
            </a:r>
            <a:r>
              <a:rPr lang="ru-RU" sz="4800" b="1" dirty="0" err="1" smtClean="0">
                <a:ln w="11430"/>
                <a:solidFill>
                  <a:srgbClr val="FFFF00"/>
                </a:solidFill>
                <a:effectLst>
                  <a:outerShdw blurRad="80000" dist="40000" dir="5040000" algn="tl">
                    <a:srgbClr val="000000">
                      <a:alpha val="30000"/>
                    </a:srgbClr>
                  </a:outerShdw>
                </a:effectLst>
                <a:latin typeface="Arial Black" pitchFamily="34" charset="0"/>
              </a:rPr>
              <a:t>Володимирович</a:t>
            </a:r>
            <a:endParaRPr lang="ru-RU" sz="4800" b="1" dirty="0">
              <a:ln w="11430"/>
              <a:solidFill>
                <a:srgbClr val="FFFF00"/>
              </a:solidFill>
              <a:effectLst>
                <a:outerShdw blurRad="80000" dist="40000" dir="5040000" algn="tl">
                  <a:srgbClr val="000000">
                    <a:alpha val="30000"/>
                  </a:srgbClr>
                </a:outerShdw>
              </a:effectLst>
              <a:latin typeface="+mn-lt"/>
            </a:endParaRPr>
          </a:p>
        </p:txBody>
      </p:sp>
      <p:pic>
        <p:nvPicPr>
          <p:cNvPr id="3078" name="Picture 6" descr="C:\Users\USER\Desktop\На документи -ЛЛЛЛ.jpg"/>
          <p:cNvPicPr>
            <a:picLocks noChangeAspect="1" noChangeArrowheads="1"/>
          </p:cNvPicPr>
          <p:nvPr/>
        </p:nvPicPr>
        <p:blipFill>
          <a:blip r:embed="rId3" cstate="print"/>
          <a:srcRect/>
          <a:stretch>
            <a:fillRect/>
          </a:stretch>
        </p:blipFill>
        <p:spPr bwMode="auto">
          <a:xfrm>
            <a:off x="693812" y="692696"/>
            <a:ext cx="4032448" cy="5184576"/>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кнопка: домой">
            <a:hlinkClick r:id="" action="ppaction://hlinkshowjump?jump=firstslide" highlightClick="1"/>
          </p:cNvPr>
          <p:cNvSpPr/>
          <p:nvPr/>
        </p:nvSpPr>
        <p:spPr>
          <a:xfrm>
            <a:off x="761764" y="1285860"/>
            <a:ext cx="761807" cy="571504"/>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uk-UA"/>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pic>
        <p:nvPicPr>
          <p:cNvPr id="15" name="Picture 2" descr="http://vidomosti-ua.com/photo/original-1451391192.jpg"/>
          <p:cNvPicPr>
            <a:picLocks noGrp="1" noChangeAspect="1" noChangeArrowheads="1"/>
          </p:cNvPicPr>
          <p:nvPr>
            <p:ph type="pic" idx="1"/>
          </p:nvPr>
        </p:nvPicPr>
        <p:blipFill>
          <a:blip r:embed="rId2" cstate="print"/>
          <a:srcRect t="1937" b="1937"/>
          <a:stretch>
            <a:fillRect/>
          </a:stretch>
        </p:blipFill>
        <p:spPr bwMode="auto">
          <a:xfrm>
            <a:off x="333772" y="1268760"/>
            <a:ext cx="5567169" cy="4114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Текст 10"/>
          <p:cNvSpPr>
            <a:spLocks noGrp="1"/>
          </p:cNvSpPr>
          <p:nvPr>
            <p:ph type="body" sz="half" idx="2"/>
          </p:nvPr>
        </p:nvSpPr>
        <p:spPr>
          <a:xfrm>
            <a:off x="6166420" y="332656"/>
            <a:ext cx="5760640" cy="6048672"/>
          </a:xfrm>
        </p:spPr>
        <p:txBody>
          <a:bodyPr>
            <a:normAutofit fontScale="77500" lnSpcReduction="20000"/>
          </a:bodyPr>
          <a:lstStyle/>
          <a:p>
            <a:pPr algn="just">
              <a:lnSpc>
                <a:spcPct val="150000"/>
              </a:lnSpc>
            </a:pPr>
            <a:r>
              <a:rPr lang="uk-UA" sz="4600" b="1" dirty="0" smtClean="0">
                <a:solidFill>
                  <a:srgbClr val="FFFF00"/>
                </a:solidFill>
                <a:latin typeface="Times New Roman" pitchFamily="18" charset="0"/>
                <a:cs typeface="Times New Roman" pitchFamily="18" charset="0"/>
              </a:rPr>
              <a:t>"Захист Вітчизни, незалежності та територіальної цілісності України, шанування її державних символів є обов'язком громадян </a:t>
            </a:r>
            <a:r>
              <a:rPr lang="uk-UA" sz="4600" b="1" dirty="0" err="1" smtClean="0">
                <a:solidFill>
                  <a:srgbClr val="FFFF00"/>
                </a:solidFill>
                <a:latin typeface="Times New Roman" pitchFamily="18" charset="0"/>
                <a:cs typeface="Times New Roman" pitchFamily="18" charset="0"/>
              </a:rPr>
              <a:t>України“</a:t>
            </a:r>
            <a:r>
              <a:rPr lang="uk-UA" sz="4100" b="1" dirty="0" smtClean="0">
                <a:solidFill>
                  <a:srgbClr val="FFFF00"/>
                </a:solidFill>
                <a:latin typeface="Times New Roman" pitchFamily="18" charset="0"/>
                <a:cs typeface="Times New Roman" pitchFamily="18" charset="0"/>
              </a:rPr>
              <a:t> </a:t>
            </a:r>
            <a:r>
              <a:rPr lang="uk-UA" sz="5000" b="1" dirty="0" smtClean="0">
                <a:solidFill>
                  <a:srgbClr val="FFFF00"/>
                </a:solidFill>
                <a:latin typeface="Times New Roman" pitchFamily="18" charset="0"/>
                <a:cs typeface="Times New Roman" pitchFamily="18" charset="0"/>
              </a:rPr>
              <a:t>-</a:t>
            </a:r>
            <a:r>
              <a:rPr lang="uk-UA" sz="5000" b="1" dirty="0" smtClean="0">
                <a:latin typeface="Times New Roman" pitchFamily="18" charset="0"/>
                <a:cs typeface="Times New Roman" pitchFamily="18" charset="0"/>
              </a:rPr>
              <a:t> стаття 65 Конституції України.</a:t>
            </a:r>
            <a:endParaRPr lang="ru-RU" sz="5000"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2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a:off x="3430116" y="214313"/>
            <a:ext cx="8307859" cy="6500812"/>
          </a:xfrm>
        </p:spPr>
        <p:txBody>
          <a:bodyPr>
            <a:normAutofit/>
          </a:bodyPr>
          <a:lstStyle/>
          <a:p>
            <a:pPr algn="just" fontAlgn="auto">
              <a:spcAft>
                <a:spcPts val="0"/>
              </a:spcAft>
              <a:defRPr/>
            </a:pPr>
            <a:r>
              <a:rPr lang="ru-RU" dirty="0" smtClean="0"/>
              <a:t>	</a:t>
            </a:r>
            <a:endParaRPr lang="uk-UA" b="1" dirty="0">
              <a:solidFill>
                <a:schemeClr val="accent5">
                  <a:lumMod val="75000"/>
                </a:schemeClr>
              </a:solidFill>
            </a:endParaRPr>
          </a:p>
        </p:txBody>
      </p:sp>
      <p:sp>
        <p:nvSpPr>
          <p:cNvPr id="5" name="Заголовок 12"/>
          <p:cNvSpPr txBox="1">
            <a:spLocks/>
          </p:cNvSpPr>
          <p:nvPr/>
        </p:nvSpPr>
        <p:spPr>
          <a:xfrm>
            <a:off x="473075" y="2286000"/>
            <a:ext cx="11407775" cy="4286250"/>
          </a:xfrm>
          <a:prstGeom prst="rect">
            <a:avLst/>
          </a:prstGeom>
        </p:spPr>
        <p:txBody>
          <a:bodyPr anchor="b">
            <a:normAutofit/>
          </a:bodyPr>
          <a:lstStyle/>
          <a:p>
            <a:pPr algn="just" fontAlgn="auto">
              <a:lnSpc>
                <a:spcPct val="90000"/>
              </a:lnSpc>
              <a:spcAft>
                <a:spcPts val="0"/>
              </a:spcAft>
              <a:defRPr/>
            </a:pPr>
            <a:r>
              <a:rPr lang="ru-RU" sz="3600" spc="100" dirty="0">
                <a:solidFill>
                  <a:schemeClr val="accent1">
                    <a:lumMod val="75000"/>
                  </a:schemeClr>
                </a:solidFill>
                <a:latin typeface="+mj-lt"/>
                <a:ea typeface="+mj-ea"/>
                <a:cs typeface="+mj-cs"/>
              </a:rPr>
              <a:t>	</a:t>
            </a:r>
            <a:endParaRPr lang="ru-RU" sz="3600" b="1" spc="100" dirty="0">
              <a:solidFill>
                <a:schemeClr val="accent1">
                  <a:lumMod val="75000"/>
                </a:schemeClr>
              </a:solidFill>
              <a:latin typeface="+mj-lt"/>
              <a:ea typeface="+mj-ea"/>
              <a:cs typeface="+mj-cs"/>
            </a:endParaRPr>
          </a:p>
          <a:p>
            <a:pPr algn="just" fontAlgn="auto">
              <a:lnSpc>
                <a:spcPct val="90000"/>
              </a:lnSpc>
              <a:spcAft>
                <a:spcPts val="0"/>
              </a:spcAft>
              <a:defRPr/>
            </a:pPr>
            <a:endParaRPr lang="ru-RU" sz="3600" spc="100" dirty="0">
              <a:solidFill>
                <a:schemeClr val="accent1">
                  <a:lumMod val="75000"/>
                </a:schemeClr>
              </a:solidFill>
              <a:latin typeface="+mj-lt"/>
              <a:ea typeface="+mj-ea"/>
              <a:cs typeface="+mj-cs"/>
            </a:endParaRPr>
          </a:p>
        </p:txBody>
      </p:sp>
      <p:pic>
        <p:nvPicPr>
          <p:cNvPr id="2050" name="Picture 2" descr="C:\Users\USER\Desktop\29909.jpg"/>
          <p:cNvPicPr>
            <a:picLocks noChangeAspect="1" noChangeArrowheads="1"/>
          </p:cNvPicPr>
          <p:nvPr/>
        </p:nvPicPr>
        <p:blipFill>
          <a:blip r:embed="rId2" cstate="print"/>
          <a:srcRect/>
          <a:stretch>
            <a:fillRect/>
          </a:stretch>
        </p:blipFill>
        <p:spPr bwMode="auto">
          <a:xfrm>
            <a:off x="261764" y="1124744"/>
            <a:ext cx="3143250" cy="4800600"/>
          </a:xfrm>
          <a:prstGeom prst="rect">
            <a:avLst/>
          </a:prstGeom>
          <a:noFill/>
        </p:spPr>
      </p:pic>
      <p:sp>
        <p:nvSpPr>
          <p:cNvPr id="2051" name="Rectangle 3"/>
          <p:cNvSpPr>
            <a:spLocks noChangeArrowheads="1"/>
          </p:cNvSpPr>
          <p:nvPr/>
        </p:nvSpPr>
        <p:spPr bwMode="auto">
          <a:xfrm>
            <a:off x="3502125" y="128866"/>
            <a:ext cx="8352928"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tab pos="450850" algn="l"/>
              </a:tabLst>
            </a:pPr>
            <a:r>
              <a:rPr kumimoji="0" lang="uk-UA" sz="24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У складних сучасних суспільно-політичних умовах, коли Україна ціною життя Героїв Небесної Сотні, зусиллями українських військових, добровольців, волонтерів відстоює свободу і територіальну цілісність, пріоритетного значення набуває патріотичне виховання дітей та учнівської молоді.</a:t>
            </a:r>
            <a:endParaRPr kumimoji="0" lang="ru-RU" sz="2400" b="1" i="0" u="none" strike="noStrike" cap="none" normalizeH="0" baseline="0" dirty="0" smtClean="0">
              <a:ln>
                <a:noFill/>
              </a:ln>
              <a:solidFill>
                <a:srgbClr val="FFFF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450850" algn="l"/>
              </a:tabLst>
            </a:pPr>
            <a:r>
              <a:rPr kumimoji="0" lang="uk-UA" sz="24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Події, які відбуваються в нашій державі дають підстави стверджувати, що переважна більшість громадян України, серед яких і учнівська молодь, виявили високу патріотичну свідомість та міцну громадянську позицію. Це є яскравим свідченням системної виховної роботи педагогічних колективів навчальних закладів. Тому одним із найважливіших завдань педагогів є продовження роботи з формування у дітей та молоді громадянських якостей, розуміння приналежності до Українського народу.</a:t>
            </a:r>
            <a:endParaRPr kumimoji="0" lang="uk-UA" sz="24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2"/>
          <p:cNvSpPr txBox="1">
            <a:spLocks/>
          </p:cNvSpPr>
          <p:nvPr/>
        </p:nvSpPr>
        <p:spPr>
          <a:xfrm>
            <a:off x="473075" y="2286000"/>
            <a:ext cx="11407775" cy="4286250"/>
          </a:xfrm>
          <a:prstGeom prst="rect">
            <a:avLst/>
          </a:prstGeom>
        </p:spPr>
        <p:txBody>
          <a:bodyPr anchor="b">
            <a:normAutofit/>
          </a:bodyPr>
          <a:lstStyle/>
          <a:p>
            <a:pPr algn="just" fontAlgn="auto">
              <a:lnSpc>
                <a:spcPct val="90000"/>
              </a:lnSpc>
              <a:spcAft>
                <a:spcPts val="0"/>
              </a:spcAft>
              <a:defRPr/>
            </a:pPr>
            <a:r>
              <a:rPr lang="ru-RU" sz="3600" spc="100" dirty="0">
                <a:solidFill>
                  <a:schemeClr val="accent1">
                    <a:lumMod val="75000"/>
                  </a:schemeClr>
                </a:solidFill>
                <a:latin typeface="+mj-lt"/>
                <a:ea typeface="+mj-ea"/>
                <a:cs typeface="+mj-cs"/>
              </a:rPr>
              <a:t>	</a:t>
            </a:r>
            <a:endParaRPr lang="ru-RU" sz="3600" b="1" spc="100" dirty="0">
              <a:solidFill>
                <a:schemeClr val="accent1">
                  <a:lumMod val="75000"/>
                </a:schemeClr>
              </a:solidFill>
              <a:latin typeface="+mj-lt"/>
              <a:ea typeface="+mj-ea"/>
              <a:cs typeface="+mj-cs"/>
            </a:endParaRPr>
          </a:p>
          <a:p>
            <a:pPr algn="just" fontAlgn="auto">
              <a:lnSpc>
                <a:spcPct val="90000"/>
              </a:lnSpc>
              <a:spcAft>
                <a:spcPts val="0"/>
              </a:spcAft>
              <a:defRPr/>
            </a:pPr>
            <a:endParaRPr lang="ru-RU" sz="3600" spc="100" dirty="0">
              <a:solidFill>
                <a:schemeClr val="accent1">
                  <a:lumMod val="75000"/>
                </a:schemeClr>
              </a:solidFill>
              <a:latin typeface="+mj-lt"/>
              <a:ea typeface="+mj-ea"/>
              <a:cs typeface="+mj-cs"/>
            </a:endParaRPr>
          </a:p>
        </p:txBody>
      </p:sp>
      <p:sp>
        <p:nvSpPr>
          <p:cNvPr id="119809" name="Rectangle 1"/>
          <p:cNvSpPr>
            <a:spLocks noChangeArrowheads="1"/>
          </p:cNvSpPr>
          <p:nvPr/>
        </p:nvSpPr>
        <p:spPr bwMode="auto">
          <a:xfrm>
            <a:off x="405780" y="476672"/>
            <a:ext cx="11377264" cy="5904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571500" algn="l"/>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Патріотичне виховання має </a:t>
            </a:r>
            <a:r>
              <a:rPr kumimoji="0" lang="uk-UA" sz="2800" b="1" i="0" u="none" strike="noStrike" cap="none" normalizeH="0" baseline="0" dirty="0" err="1" smtClean="0">
                <a:ln>
                  <a:noFill/>
                </a:ln>
                <a:solidFill>
                  <a:srgbClr val="FFFF00"/>
                </a:solidFill>
                <a:effectLst/>
                <a:latin typeface="Arial" pitchFamily="34" charset="0"/>
                <a:ea typeface="Times New Roman" pitchFamily="18" charset="0"/>
                <a:cs typeface="Times New Roman" pitchFamily="18" charset="0"/>
              </a:rPr>
              <a:t>наскрізно</a:t>
            </a: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 пронизувати весь навчально-виховний процес, органічно поєднувати національне, громадянське, моральне, родинно-сімейне, естетичне, правове, екологічне, фізичне, трудове виховання, базуватися на національній історії, знанні та відстоюванні своїх прав, виконанні конституційних і громадянських обов’язків, відповідальності за власне майбутнє, добробут та долю країни.</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571500" algn="l"/>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Патріотичне виховання має охоплювати всіх учасників навчально-виховного процесу, сприяти формуванню у дітей та утвердженню у вчителів і батьків учнів національних та загальнолюдських цінностей, особистісних якостей, що притаманні громадянину України.</a:t>
            </a:r>
            <a:endParaRPr kumimoji="0" lang="uk-UA" sz="28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261764" y="45785"/>
            <a:ext cx="11639028"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571500" algn="l"/>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Проявом патріотичного духу, свідченням формування Української політичної нації стало масове використання української національної та державної символіки, українського традиційного одягу, жовто-блакитних кольорів. При цьому важливо не підмінити зовнішніми ознаками патріотизму його глибокої ідейної сутності – готовності своєю працею, науковими, творчими й спортивними досягненнями, службою із захисту країни сприяти розвитку української демократичної держави.</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571500" algn="l"/>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Відповідно, всі заходи мають бути наповнені громадянсько-патріотичним змістом, стверджувати ідею спільності інтересів та взаємоповаги усіх громадян України, підтримувати прагнення кожної особистості до духовного, інтелектуального, творчого та фізичного розвитку задля розквіту держави в цілому.</a:t>
            </a:r>
            <a:endParaRPr kumimoji="0" lang="uk-UA" sz="28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ChangeArrowheads="1"/>
          </p:cNvSpPr>
          <p:nvPr/>
        </p:nvSpPr>
        <p:spPr bwMode="auto">
          <a:xfrm>
            <a:off x="5878389" y="532051"/>
            <a:ext cx="6048672"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571500" algn="l"/>
              </a:tabLst>
            </a:pPr>
            <a:r>
              <a:rPr kumimoji="0" lang="uk-UA" sz="2800" b="0"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Доцільно добирати та поєднувати різноманітні методи і форми патріотичного виховання, уникати формалізму й одноманітності, насичувати їх патріотичними емоціями та переживаннями, активно використовувати приклади мужності й звитяги захисників України як з історичного минулого, так і нинішніх воїнів-героїв, які боронять нашу державу від російської військової агресії. </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0835" name="Picture 3" descr="C:\Users\USER\Desktop\ЛІЦЕЙ\Урок мужності\DSCF6019.JPG"/>
          <p:cNvPicPr>
            <a:picLocks noChangeAspect="1" noChangeArrowheads="1"/>
          </p:cNvPicPr>
          <p:nvPr/>
        </p:nvPicPr>
        <p:blipFill>
          <a:blip r:embed="rId2" cstate="print"/>
          <a:srcRect/>
          <a:stretch>
            <a:fillRect/>
          </a:stretch>
        </p:blipFill>
        <p:spPr bwMode="auto">
          <a:xfrm>
            <a:off x="405780" y="1124744"/>
            <a:ext cx="5184576" cy="4320480"/>
          </a:xfrm>
          <a:prstGeom prst="rect">
            <a:avLst/>
          </a:prstGeom>
          <a:noFill/>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ChangeArrowheads="1"/>
          </p:cNvSpPr>
          <p:nvPr/>
        </p:nvSpPr>
        <p:spPr bwMode="auto">
          <a:xfrm>
            <a:off x="6598468" y="476672"/>
            <a:ext cx="5590357"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571500" algn="l"/>
              </a:tabLst>
            </a:pPr>
            <a:r>
              <a:rPr kumimoji="0" lang="uk-UA" sz="24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Необхідно надавати перевагу активним формам роботи, що передбачають самостійну або спільну роботу, набуття учнями соціального досвіду; сприяють формуванню національної свідомості, критичного мислення, ініціативності, творчого підходу до справи, відповідальності за свої дії та вчинки: громадській, волонтерській діяльності, соціальним практикам, пошуковій, дослідницькій та проектній діяльності, дискусійним клубам, діяльності учнівських прес-центрів, </a:t>
            </a:r>
            <a:r>
              <a:rPr kumimoji="0" lang="uk-UA" sz="2400" b="1" i="0" u="none" strike="noStrike" cap="none" normalizeH="0" baseline="0" dirty="0" err="1" smtClean="0">
                <a:ln>
                  <a:noFill/>
                </a:ln>
                <a:solidFill>
                  <a:srgbClr val="FFFF00"/>
                </a:solidFill>
                <a:effectLst/>
                <a:latin typeface="Arial" pitchFamily="34" charset="0"/>
                <a:ea typeface="Times New Roman" pitchFamily="18" charset="0"/>
                <a:cs typeface="Times New Roman" pitchFamily="18" charset="0"/>
              </a:rPr>
              <a:t>флеш-мобам</a:t>
            </a:r>
            <a:r>
              <a:rPr kumimoji="0" lang="uk-UA" sz="24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 акціям.</a:t>
            </a:r>
            <a:endParaRPr kumimoji="0" lang="uk-UA" sz="2400" b="1" i="0" u="none" strike="noStrike" cap="none" normalizeH="0" baseline="0" dirty="0" smtClean="0">
              <a:ln>
                <a:noFill/>
              </a:ln>
              <a:solidFill>
                <a:srgbClr val="FFFF00"/>
              </a:solidFill>
              <a:effectLst/>
              <a:latin typeface="Arial" pitchFamily="34" charset="0"/>
              <a:cs typeface="Arial" pitchFamily="34" charset="0"/>
            </a:endParaRPr>
          </a:p>
        </p:txBody>
      </p:sp>
      <p:pic>
        <p:nvPicPr>
          <p:cNvPr id="121858" name="Picture 2" descr="C:\Users\USER\Desktop\ЛІЦЕЙ\МОЙ КЛАСС\Екскурсія до Національного музею літератури\DSCN0469.JPG"/>
          <p:cNvPicPr>
            <a:picLocks noChangeAspect="1" noChangeArrowheads="1"/>
          </p:cNvPicPr>
          <p:nvPr/>
        </p:nvPicPr>
        <p:blipFill>
          <a:blip r:embed="rId2" cstate="print"/>
          <a:srcRect/>
          <a:stretch>
            <a:fillRect/>
          </a:stretch>
        </p:blipFill>
        <p:spPr bwMode="auto">
          <a:xfrm>
            <a:off x="261764" y="980728"/>
            <a:ext cx="6310436" cy="4824536"/>
          </a:xfrm>
          <a:prstGeom prst="rect">
            <a:avLst/>
          </a:prstGeom>
          <a:noFill/>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ChangeArrowheads="1"/>
          </p:cNvSpPr>
          <p:nvPr/>
        </p:nvSpPr>
        <p:spPr bwMode="auto">
          <a:xfrm>
            <a:off x="261765" y="353571"/>
            <a:ext cx="11665296"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Окремої уваги заслуговує волонтерська діяльність педагогів, учнів, батьків, яка </a:t>
            </a:r>
            <a:r>
              <a:rPr kumimoji="0" lang="uk-UA" sz="2800" b="1" i="0" u="none" strike="noStrike" cap="none" normalizeH="0" baseline="0" dirty="0" smtClean="0">
                <a:ln>
                  <a:noFill/>
                </a:ln>
                <a:solidFill>
                  <a:srgbClr val="FFFF00"/>
                </a:solidFill>
                <a:effectLst/>
                <a:latin typeface="Arial" pitchFamily="34" charset="0"/>
                <a:ea typeface="TimesNewRomanPSMT"/>
                <a:cs typeface="Times New Roman" pitchFamily="18" charset="0"/>
              </a:rPr>
              <a:t>через конкретну, практичну діяльність</a:t>
            </a: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 сприяє встановленню соціальних зв’язків, опануванню дітьми новими навичками, формуванню у них </a:t>
            </a:r>
            <a:r>
              <a:rPr kumimoji="0" lang="uk-UA" sz="2800" b="1" i="0" u="none" strike="noStrike" cap="none" normalizeH="0" baseline="0" dirty="0" smtClean="0">
                <a:ln>
                  <a:noFill/>
                </a:ln>
                <a:solidFill>
                  <a:srgbClr val="FFFF00"/>
                </a:solidFill>
                <a:effectLst/>
                <a:latin typeface="Arial" pitchFamily="34" charset="0"/>
                <a:ea typeface="TimesNewRomanPSMT"/>
                <a:cs typeface="Times New Roman" pitchFamily="18" charset="0"/>
              </a:rPr>
              <a:t>прагнення до відповідальної патріотичної поведінки, </a:t>
            </a: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моральних і духовних якостей, світогляду справжнього громадянина України. Зазвичай діяльність волонтерських груп здійснюється в інформаційно-просвітницькому, профілактичному, соціальному, охоронно-захисному напрямах. Реалії сьогодення визначили новий напрям волонтерської роботи – психологічна та моральна підтримка воїнів Збройних Сил України, Національної гвардії, інших військових формувань; допомога родинам, що були змушені покинути свої домівки у результаті анексії Росією Криму та окупації окремих територій східної України. </a:t>
            </a:r>
            <a:endParaRPr kumimoji="0" lang="uk-UA"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261765" y="189221"/>
            <a:ext cx="11665296"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571500" algn="l"/>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Дуже важливо, щоб учні незалежно від їх національності та регіону проживання ідентифікували себе з Україною, прагнули жити в Україні; розуміли необхідність дотримання конституційних і правових норм, володіння державною мовою; сприймали регіональну історію як частину загальної історії України, відчували власну причетність до майбутньої долі рідного краю як невід’ємної складової єдиної  і неподільної країни - України.</a:t>
            </a:r>
            <a:endParaRPr kumimoji="0" lang="uk-UA" sz="2800" b="1" i="0" u="none" strike="noStrike" cap="none" normalizeH="0" baseline="0" dirty="0" smtClean="0">
              <a:ln>
                <a:noFill/>
              </a:ln>
              <a:solidFill>
                <a:srgbClr val="FFFF00"/>
              </a:solidFill>
              <a:effectLst/>
              <a:latin typeface="Arial" pitchFamily="34" charset="0"/>
              <a:cs typeface="Arial" pitchFamily="34" charset="0"/>
            </a:endParaRPr>
          </a:p>
        </p:txBody>
      </p:sp>
      <p:pic>
        <p:nvPicPr>
          <p:cNvPr id="3" name="Picture 2" descr="C:\Documents and Settings\Учитель\Рабочий стол\орнаменти\kir2.png"/>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1629916" y="3645024"/>
            <a:ext cx="9793088" cy="2643183"/>
          </a:xfrm>
          <a:prstGeom prst="rect">
            <a:avLst/>
          </a:prstGeom>
          <a:noFill/>
          <a:effectLst>
            <a:softEdge rad="63500"/>
          </a:effectLst>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261765" y="241918"/>
            <a:ext cx="11593288"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Важливу роль у патріотичному вихованні учнів відіграє педагог, його особистий приклад, його погляди та практичні дії, що мають бути взірцем для наслідування. Якість виховного процесу напряму залежить від рівня підготовленості педагогів до кожного заходу; використання різноманітних методів і форм; знання та вмілого врахування вікових й психологічних особливостей дітей; відвертості, емоційності, оптимізму та активної патріотичної позиції вчителя. Патріотичне виховання громадянина має здійснюватися кожним педагогом на кожному уроці та в позаурочний час. </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   Також важливе значення у вихованні учнівської молоді має проведення спільних з навчальними закладами акцій, </a:t>
            </a:r>
            <a:r>
              <a:rPr kumimoji="0" lang="uk-UA" sz="2800" b="1" i="0" u="none" strike="noStrike" cap="none" normalizeH="0" baseline="0" dirty="0" err="1" smtClean="0">
                <a:ln>
                  <a:noFill/>
                </a:ln>
                <a:solidFill>
                  <a:srgbClr val="FFFF00"/>
                </a:solidFill>
                <a:effectLst/>
                <a:latin typeface="Arial" pitchFamily="34" charset="0"/>
                <a:ea typeface="Times New Roman" pitchFamily="18" charset="0"/>
                <a:cs typeface="Times New Roman" pitchFamily="18" charset="0"/>
              </a:rPr>
              <a:t>флешмобів</a:t>
            </a: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 фестивалів, проектів, інших заходів патріотичного спрямування.</a:t>
            </a:r>
            <a:endParaRPr kumimoji="0" lang="uk-UA" sz="28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2"/>
          <p:cNvSpPr txBox="1">
            <a:spLocks/>
          </p:cNvSpPr>
          <p:nvPr/>
        </p:nvSpPr>
        <p:spPr>
          <a:xfrm>
            <a:off x="450810" y="332656"/>
            <a:ext cx="11407896" cy="6096740"/>
          </a:xfrm>
          <a:prstGeom prst="rect">
            <a:avLst/>
          </a:prstGeom>
        </p:spPr>
        <p:txBody>
          <a:bodyPr anchor="b">
            <a:normAutofit fontScale="85000" lnSpcReduction="10000"/>
          </a:bodyPr>
          <a:lstStyle/>
          <a:p>
            <a:pPr algn="just"/>
            <a:r>
              <a:rPr lang="ru-RU" sz="3600" spc="100" dirty="0">
                <a:solidFill>
                  <a:schemeClr val="accent1">
                    <a:lumMod val="75000"/>
                  </a:schemeClr>
                </a:solidFill>
                <a:latin typeface="+mj-lt"/>
                <a:ea typeface="+mj-ea"/>
                <a:cs typeface="+mj-cs"/>
              </a:rPr>
              <a:t>	</a:t>
            </a:r>
            <a:r>
              <a:rPr lang="uk-UA" sz="3600" b="1" dirty="0" smtClean="0">
                <a:solidFill>
                  <a:srgbClr val="FFFF00"/>
                </a:solidFill>
                <a:latin typeface="+mj-lt"/>
              </a:rPr>
              <a:t>Військово-патріотичне виховання учнів – це процес цілеспрямованого систематичного формування почуття патріотизму, духовної та психологічної готовності до виконання громадянського і конституційного обов’язку щодо захисту суверенітету, територіальної цілісності держави.</a:t>
            </a:r>
            <a:endParaRPr lang="ru-RU" sz="3600" b="1" dirty="0" smtClean="0">
              <a:solidFill>
                <a:srgbClr val="FFFF00"/>
              </a:solidFill>
              <a:latin typeface="+mj-lt"/>
            </a:endParaRPr>
          </a:p>
          <a:p>
            <a:pPr algn="just"/>
            <a:r>
              <a:rPr lang="uk-UA" sz="3600" b="1" dirty="0" smtClean="0">
                <a:solidFill>
                  <a:srgbClr val="FFFF00"/>
                </a:solidFill>
                <a:latin typeface="+mj-lt"/>
              </a:rPr>
              <a:t>Реалії сьогодення визначили пріоритетні напрями роботи з військово-патріотичного виховання дітей і молоді. 	Актуальними є Уроки мужності, зустрічі з учасниками бойових дій на Сході України та волонтерами, відвідання військовослужбовців, які отримали поранення та проходять реабілітацію у медичних закладах, написання листів у рамках Всеукраїнської акції «Лист пораненому», встановлення у навчальних закладах меморіальних дощок (знаків) на вшанування пам’яті загиблих воїнів-героїв. </a:t>
            </a:r>
            <a:endParaRPr lang="ru-RU" sz="3600" b="1" dirty="0">
              <a:solidFill>
                <a:srgbClr val="FFFF00"/>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3" y="381000"/>
            <a:ext cx="9144000" cy="887760"/>
          </a:xfrm>
        </p:spPr>
        <p:txBody>
          <a:bodyPr>
            <a:normAutofit fontScale="90000"/>
          </a:bodyPr>
          <a:lstStyle/>
          <a:p>
            <a:pPr algn="ctr"/>
            <a:r>
              <a:rPr lang="uk-UA" sz="4000" dirty="0" smtClean="0">
                <a:solidFill>
                  <a:srgbClr val="FFFF00"/>
                </a:solidFill>
                <a:latin typeface="Arial Black" pitchFamily="34" charset="0"/>
              </a:rPr>
              <a:t/>
            </a:r>
            <a:br>
              <a:rPr lang="uk-UA" sz="4000" dirty="0" smtClean="0">
                <a:solidFill>
                  <a:srgbClr val="FFFF00"/>
                </a:solidFill>
                <a:latin typeface="Arial Black" pitchFamily="34" charset="0"/>
              </a:rPr>
            </a:br>
            <a:r>
              <a:rPr lang="uk-UA" sz="4000" dirty="0" smtClean="0">
                <a:solidFill>
                  <a:srgbClr val="FF9900"/>
                </a:solidFill>
                <a:latin typeface="Arial Black" pitchFamily="34" charset="0"/>
              </a:rPr>
              <a:t>МОЯ ОСВІТНЯ БАЗА:</a:t>
            </a:r>
            <a:endParaRPr lang="ru-RU" sz="4000" dirty="0">
              <a:solidFill>
                <a:srgbClr val="FF9900"/>
              </a:solidFill>
              <a:latin typeface="Arial Black" pitchFamily="34" charset="0"/>
            </a:endParaRPr>
          </a:p>
        </p:txBody>
      </p:sp>
      <p:sp>
        <p:nvSpPr>
          <p:cNvPr id="3" name="Содержимое 2"/>
          <p:cNvSpPr>
            <a:spLocks noGrp="1"/>
          </p:cNvSpPr>
          <p:nvPr>
            <p:ph idx="1"/>
          </p:nvPr>
        </p:nvSpPr>
        <p:spPr>
          <a:xfrm>
            <a:off x="5950395" y="1556792"/>
            <a:ext cx="6238429" cy="4752528"/>
          </a:xfrm>
        </p:spPr>
        <p:txBody>
          <a:bodyPr/>
          <a:lstStyle/>
          <a:p>
            <a:endParaRPr lang="uk-UA" dirty="0" smtClean="0"/>
          </a:p>
          <a:p>
            <a:pPr algn="ctr"/>
            <a:r>
              <a:rPr lang="uk-UA" sz="3000" b="1" dirty="0" smtClean="0">
                <a:solidFill>
                  <a:srgbClr val="FFFF00"/>
                </a:solidFill>
                <a:latin typeface="Times New Roman" pitchFamily="18" charset="0"/>
                <a:cs typeface="Times New Roman" pitchFamily="18" charset="0"/>
              </a:rPr>
              <a:t>ІСТОРИЧНЕ  ВІДДІЛЕННЯ ФАКУЛЬТЕТУ  МАЙБУТНЬОГО ВЧИТЕЛЯ  </a:t>
            </a:r>
            <a:r>
              <a:rPr lang="ru-RU" sz="3000" b="1" dirty="0" smtClean="0">
                <a:solidFill>
                  <a:srgbClr val="FFFF00"/>
                </a:solidFill>
                <a:latin typeface="Times New Roman" pitchFamily="18" charset="0"/>
                <a:cs typeface="Times New Roman" pitchFamily="18" charset="0"/>
              </a:rPr>
              <a:t>КАМ'ЯНЕЦЬ-ПОДІЛЬСЬКОГО   ДЕРЖАВНОГО ПЕДАГОГІЧНОГО   ІНСТИТУТУ  ІМЕНІ   В.П.ЗАТОНСЬКОГО, </a:t>
            </a:r>
          </a:p>
          <a:p>
            <a:pPr algn="ctr">
              <a:buNone/>
            </a:pPr>
            <a:r>
              <a:rPr lang="ru-RU" sz="3000" b="1" dirty="0" smtClean="0">
                <a:solidFill>
                  <a:srgbClr val="FFFF00"/>
                </a:solidFill>
                <a:latin typeface="Times New Roman" pitchFamily="18" charset="0"/>
                <a:cs typeface="Times New Roman" pitchFamily="18" charset="0"/>
              </a:rPr>
              <a:t>м. КИЇВ, 1988 р.;  </a:t>
            </a:r>
          </a:p>
          <a:p>
            <a:endParaRPr lang="ru-RU" dirty="0"/>
          </a:p>
        </p:txBody>
      </p:sp>
      <p:pic>
        <p:nvPicPr>
          <p:cNvPr id="146434" name="Picture 2" descr="C:\Users\USER\Desktop\Фото для творчого звіту\DSCN0076.JPG"/>
          <p:cNvPicPr>
            <a:picLocks noChangeAspect="1" noChangeArrowheads="1"/>
          </p:cNvPicPr>
          <p:nvPr/>
        </p:nvPicPr>
        <p:blipFill>
          <a:blip r:embed="rId2" cstate="print"/>
          <a:srcRect/>
          <a:stretch>
            <a:fillRect/>
          </a:stretch>
        </p:blipFill>
        <p:spPr bwMode="auto">
          <a:xfrm>
            <a:off x="333772" y="1916832"/>
            <a:ext cx="5760640" cy="4176464"/>
          </a:xfrm>
          <a:prstGeom prst="rect">
            <a:avLst/>
          </a:prstGeom>
          <a:noFill/>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405780" y="382013"/>
            <a:ext cx="11521280"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sz="26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Ефективною є діяльність пошукових загонів з метою вивчення бойового шляху військових частин, що розміщені на території населеного пункту, військовослужбовців, що є випускниками або працівниками навчального закладу.</a:t>
            </a:r>
            <a:endParaRPr kumimoji="0" lang="ru-RU" sz="2600" b="1" i="0" u="none" strike="noStrike" cap="none" normalizeH="0" baseline="0" dirty="0" smtClean="0">
              <a:ln>
                <a:noFill/>
              </a:ln>
              <a:solidFill>
                <a:srgbClr val="FFFF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600" b="1" i="0" u="none" strike="noStrike" cap="none" normalizeH="0" baseline="0" dirty="0" smtClean="0">
                <a:ln>
                  <a:noFill/>
                </a:ln>
                <a:solidFill>
                  <a:srgbClr val="FFFF00"/>
                </a:solidFill>
                <a:effectLst/>
                <a:latin typeface="Arial" pitchFamily="34" charset="0"/>
                <a:ea typeface="Times New Roman" pitchFamily="18" charset="0"/>
                <a:cs typeface="Times New Roman" pitchFamily="18" charset="0"/>
              </a:rPr>
              <a:t>В музеях при навчальних закладах створюються постійно діючі стенди, що відображають події збройної боротьби Українського народу за територіальну цілісність нашої країни, участь випускників навчальних закладів в антитерористичній операції. З  метою відновлення, збереження і популяризації у суспільстві здобутків Українського народу у боротьбі за свободу та незалежність; виховання у зростаючого покоління патріотизму, формування національної ідентичності, вшанування подвигу та героїзму захисників української державності Указом Президента України від 14 жовтня 2014 року № 806 встановлено День захисника України, що відзначатиметься щорічно 14 жовтня.</a:t>
            </a:r>
            <a:endParaRPr kumimoji="0" lang="uk-UA" sz="26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5806380" y="251246"/>
            <a:ext cx="6094413"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Важливою</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складовою</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суспільства</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є</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Збройні</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Сили</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 метою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їх</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нормальної</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життєдіяльності</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зміцнення</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законності</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гарантування</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прав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свобод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військовослужбовців</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Україні</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створено систему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законодавства</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питань</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військової</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служби</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Військове</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законодавство</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є</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невід'ємною</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частиною</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національного</a:t>
            </a:r>
            <a:r>
              <a:rPr kumimoji="0" lang="ru-RU"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права.</a:t>
            </a:r>
            <a:endParaRPr kumimoji="0" lang="ru-RU" sz="2400" b="1" i="0" u="none" strike="noStrike" cap="none" normalizeH="0" baseline="0" dirty="0" smtClean="0">
              <a:ln>
                <a:noFill/>
              </a:ln>
              <a:solidFill>
                <a:srgbClr val="FFFF00"/>
              </a:solidFill>
              <a:effectLst/>
              <a:latin typeface="Times New Roman" pitchFamily="18" charset="0"/>
              <a:cs typeface="Times New Roman" pitchFamily="18" charset="0"/>
            </a:endParaRPr>
          </a:p>
        </p:txBody>
      </p:sp>
      <p:pic>
        <p:nvPicPr>
          <p:cNvPr id="126978" name="Picture 2" descr="C:\Users\USER\Desktop\РАДА ВЕТЕРАНІВ ВІДДІЛЕННЯ ВЧ 3030\Фото - робота ветеранської організації\Зустріч з ос навчального збору - 4.07.2015 року\IMG_9276а.JPG"/>
          <p:cNvPicPr>
            <a:picLocks noChangeAspect="1" noChangeArrowheads="1"/>
          </p:cNvPicPr>
          <p:nvPr/>
        </p:nvPicPr>
        <p:blipFill>
          <a:blip r:embed="rId2" cstate="print"/>
          <a:srcRect/>
          <a:stretch>
            <a:fillRect/>
          </a:stretch>
        </p:blipFill>
        <p:spPr bwMode="auto">
          <a:xfrm>
            <a:off x="405780" y="260648"/>
            <a:ext cx="5040560" cy="3384376"/>
          </a:xfrm>
          <a:prstGeom prst="rect">
            <a:avLst/>
          </a:prstGeom>
          <a:noFill/>
        </p:spPr>
      </p:pic>
      <p:sp>
        <p:nvSpPr>
          <p:cNvPr id="126979" name="Rectangle 3"/>
          <p:cNvSpPr>
            <a:spLocks noChangeArrowheads="1"/>
          </p:cNvSpPr>
          <p:nvPr/>
        </p:nvSpPr>
        <p:spPr bwMode="auto">
          <a:xfrm>
            <a:off x="261764" y="4109445"/>
            <a:ext cx="1166529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Підготовка громадян до служби в Збройних Силах України включає: допризовну підготовку юнаків, підготовку призовників з військово-технічних спеціальностей, підготовку до вступу у військові навчальні заклади, військову підготовку студентів вищих навчальних закладів за програмою офіцерів запасу, фізичну підготовку, лікувально-оздоровчу роботу, підвищення рівня загальноосвітньої підготовки, вивчення державної мови, патріотичне виховання.</a:t>
            </a:r>
            <a:endParaRPr kumimoji="0" lang="uk-UA" sz="24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nvSpPr>
        <p:spPr bwMode="auto">
          <a:xfrm>
            <a:off x="477789" y="306750"/>
            <a:ext cx="11305256"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Військово-патріотичне виховання здійснюється насамперед у процесі навчання, де в учнів закладається фундамент глибоких знань, формуються світогляд, національна самовідданість. Під час занять з предмета Захист Вітчизни учні знайомляться із специфікою військової служби, готуються до виконання обов’язків солдата, дізнаються про особливості служби в Збройних Силах України, виховують в собі якості, необхідні майбутньому воїну, програма предмета дозволяє під час вивчення кожної теми використовувати матеріали із життя воїнів у мирний час і широко використовувати на уроках приклади героїчного минулого українського народу його Збройних Сил. На заняттях з вогневої підготовки надається можливість показати переваги нашої стрілецької зброї. Вивчення військової присяги дозволяє розкрити важливі вимоги до морально-бойових якостей воїнів, формує почуття національної гордості за Збройні сили України, за Батьківщину.</a:t>
            </a:r>
            <a:endParaRPr kumimoji="0" lang="uk-UA" sz="28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
          <p:cNvSpPr>
            <a:spLocks noChangeArrowheads="1"/>
          </p:cNvSpPr>
          <p:nvPr/>
        </p:nvSpPr>
        <p:spPr bwMode="auto">
          <a:xfrm>
            <a:off x="621804" y="404664"/>
            <a:ext cx="6048672"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tab pos="457200" algn="l"/>
              </a:tabLst>
            </a:pPr>
            <a:r>
              <a:rPr kumimoji="0" lang="uk-UA" sz="2800" b="1" i="0"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Для ефективної організації і проведення заходів військово-патріотичного виховання учнів велике значення має цілеспрямована дія не лише вчителів предмета Захист Вітчизни, а й діяльність усього педагогічного колективу навчального закладу. </a:t>
            </a:r>
          </a:p>
          <a:p>
            <a:pPr marL="0" marR="0" lvl="0" indent="228600" algn="just" defTabSz="914400" rtl="0" eaLnBrk="1" fontAlgn="base" latinLnBrk="0" hangingPunct="1">
              <a:lnSpc>
                <a:spcPct val="100000"/>
              </a:lnSpc>
              <a:spcBef>
                <a:spcPct val="0"/>
              </a:spcBef>
              <a:spcAft>
                <a:spcPct val="0"/>
              </a:spcAft>
              <a:buClrTx/>
              <a:buSzTx/>
              <a:buFontTx/>
              <a:buNone/>
              <a:tabLst>
                <a:tab pos="457200" algn="l"/>
              </a:tabLst>
            </a:pPr>
            <a:endParaRPr lang="uk-UA" sz="2800" b="1" u="sng" dirty="0" smtClean="0">
              <a:solidFill>
                <a:srgbClr val="FFFF00"/>
              </a:solidFill>
              <a:latin typeface="Times New Roman" pitchFamily="18" charset="0"/>
              <a:cs typeface="Times New Roman" pitchFamily="18" charset="0"/>
            </a:endParaRPr>
          </a:p>
          <a:p>
            <a:pPr marL="0" marR="0" lvl="0" indent="228600" algn="just" defTabSz="914400" rtl="0" eaLnBrk="1" fontAlgn="base" latinLnBrk="0" hangingPunct="1">
              <a:lnSpc>
                <a:spcPct val="100000"/>
              </a:lnSpc>
              <a:spcBef>
                <a:spcPct val="0"/>
              </a:spcBef>
              <a:spcAft>
                <a:spcPct val="0"/>
              </a:spcAft>
              <a:buClrTx/>
              <a:buSzTx/>
              <a:buFontTx/>
              <a:buNone/>
              <a:tabLst>
                <a:tab pos="457200" algn="l"/>
              </a:tabLst>
            </a:pPr>
            <a:endParaRPr kumimoji="0" lang="ru-RU"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Міністерство освіти і науки України рекомендує приблизний  розподіл обов’язків щодо цього питання:</a:t>
            </a:r>
            <a:endParaRPr kumimoji="0" lang="ru-RU"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uk-UA" sz="2800" b="1" i="0" u="none" strike="noStrike" cap="none" normalizeH="0" baseline="0" dirty="0" smtClean="0">
              <a:ln>
                <a:noFill/>
              </a:ln>
              <a:solidFill>
                <a:srgbClr val="FFFF00"/>
              </a:solidFill>
              <a:effectLst/>
              <a:latin typeface="Times New Roman" pitchFamily="18" charset="0"/>
              <a:cs typeface="Times New Roman" pitchFamily="18" charset="0"/>
            </a:endParaRPr>
          </a:p>
        </p:txBody>
      </p:sp>
      <p:pic>
        <p:nvPicPr>
          <p:cNvPr id="128003" name="Picture 3" descr="Картинки по запросу міністерство освіти і науки україни програми"/>
          <p:cNvPicPr>
            <a:picLocks noChangeAspect="1" noChangeArrowheads="1"/>
          </p:cNvPicPr>
          <p:nvPr/>
        </p:nvPicPr>
        <p:blipFill>
          <a:blip r:embed="rId2" cstate="print"/>
          <a:srcRect/>
          <a:stretch>
            <a:fillRect/>
          </a:stretch>
        </p:blipFill>
        <p:spPr bwMode="auto">
          <a:xfrm>
            <a:off x="7102524" y="1052736"/>
            <a:ext cx="4680520" cy="4824536"/>
          </a:xfrm>
          <a:prstGeom prst="rect">
            <a:avLst/>
          </a:prstGeom>
          <a:noFill/>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1804" y="404664"/>
            <a:ext cx="11089232" cy="6124754"/>
          </a:xfrm>
          <a:prstGeom prst="rect">
            <a:avLst/>
          </a:prstGeom>
        </p:spPr>
        <p:txBody>
          <a:bodyPr wrap="square">
            <a:spAutoFit/>
          </a:bodyPr>
          <a:lstStyle/>
          <a:p>
            <a:pPr lvl="0" algn="just" eaLnBrk="0" hangingPunct="0">
              <a:tabLst>
                <a:tab pos="457200" algn="l"/>
              </a:tabLst>
            </a:pPr>
            <a:r>
              <a:rPr lang="uk-UA" sz="2800" b="1" u="sng" dirty="0" smtClean="0">
                <a:solidFill>
                  <a:srgbClr val="FFFF00"/>
                </a:solidFill>
                <a:latin typeface="Times New Roman" pitchFamily="18" charset="0"/>
                <a:ea typeface="Times New Roman" pitchFamily="18" charset="0"/>
                <a:cs typeface="Times New Roman" pitchFamily="18" charset="0"/>
              </a:rPr>
              <a:t>Директор навчального закладу: </a:t>
            </a:r>
            <a:endParaRPr lang="ru-RU" sz="2800" b="1" u="sng" dirty="0" smtClean="0">
              <a:solidFill>
                <a:srgbClr val="FFFF00"/>
              </a:solidFill>
              <a:latin typeface="Times New Roman" pitchFamily="18" charset="0"/>
              <a:cs typeface="Times New Roman" pitchFamily="18" charset="0"/>
            </a:endParaRPr>
          </a:p>
          <a:p>
            <a:pPr lvl="0" algn="just" eaLnBrk="0" hangingPunct="0">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спрямовує діяльність педагогічного колективу та шкільних громадських організацій і керує всією роботою з військово-патріотичного виховання </a:t>
            </a:r>
            <a:r>
              <a:rPr lang="uk-UA" sz="2800" b="1" dirty="0" err="1" smtClean="0">
                <a:solidFill>
                  <a:srgbClr val="FFFF00"/>
                </a:solidFill>
                <a:latin typeface="Times New Roman" pitchFamily="18" charset="0"/>
                <a:ea typeface="Calibri" pitchFamily="34" charset="0"/>
                <a:cs typeface="Times New Roman" pitchFamily="18" charset="0"/>
              </a:rPr>
              <a:t>учнів;</a:t>
            </a:r>
            <a:endParaRPr lang="ru-RU" sz="2800" b="1" dirty="0" smtClean="0">
              <a:solidFill>
                <a:srgbClr val="FFFF00"/>
              </a:solidFill>
              <a:latin typeface="Times New Roman" pitchFamily="18" charset="0"/>
              <a:cs typeface="Times New Roman" pitchFamily="18" charset="0"/>
            </a:endParaRPr>
          </a:p>
          <a:p>
            <a:pPr lvl="0" algn="just" eaLnBrk="0" hangingPunct="0">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планує основні заходи з військово-патріотичної роботи, організовує і контролює їх </a:t>
            </a:r>
            <a:r>
              <a:rPr lang="uk-UA" sz="2800" b="1" dirty="0" err="1" smtClean="0">
                <a:solidFill>
                  <a:srgbClr val="FFFF00"/>
                </a:solidFill>
                <a:latin typeface="Times New Roman" pitchFamily="18" charset="0"/>
                <a:ea typeface="Calibri" pitchFamily="34" charset="0"/>
                <a:cs typeface="Times New Roman" pitchFamily="18" charset="0"/>
              </a:rPr>
              <a:t>виконання;</a:t>
            </a:r>
            <a:endParaRPr lang="ru-RU" sz="2800" b="1" dirty="0" smtClean="0">
              <a:solidFill>
                <a:srgbClr val="FFFF00"/>
              </a:solidFill>
              <a:latin typeface="Times New Roman" pitchFamily="18" charset="0"/>
              <a:cs typeface="Times New Roman" pitchFamily="18" charset="0"/>
            </a:endParaRPr>
          </a:p>
          <a:p>
            <a:pPr lvl="0" algn="just" eaLnBrk="0" hangingPunct="0">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організовує та готує обговорення питань з військово-патріотичного виховання на засіданнях педагогічної ради, батьківського </a:t>
            </a:r>
            <a:r>
              <a:rPr lang="uk-UA" sz="2800" b="1" dirty="0" err="1" smtClean="0">
                <a:solidFill>
                  <a:srgbClr val="FFFF00"/>
                </a:solidFill>
                <a:latin typeface="Times New Roman" pitchFamily="18" charset="0"/>
                <a:ea typeface="Calibri" pitchFamily="34" charset="0"/>
                <a:cs typeface="Times New Roman" pitchFamily="18" charset="0"/>
              </a:rPr>
              <a:t>комітету;</a:t>
            </a:r>
            <a:endParaRPr lang="ru-RU" sz="2800" b="1" dirty="0" smtClean="0">
              <a:solidFill>
                <a:srgbClr val="FFFF00"/>
              </a:solidFill>
              <a:latin typeface="Times New Roman" pitchFamily="18" charset="0"/>
              <a:cs typeface="Times New Roman" pitchFamily="18" charset="0"/>
            </a:endParaRPr>
          </a:p>
          <a:p>
            <a:pPr lvl="0" algn="just" eaLnBrk="0" hangingPunct="0">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сприяє матеріальному забезпеченню заходів, які </a:t>
            </a:r>
            <a:r>
              <a:rPr lang="uk-UA" sz="2800" b="1" dirty="0" err="1" smtClean="0">
                <a:solidFill>
                  <a:srgbClr val="FFFF00"/>
                </a:solidFill>
                <a:latin typeface="Times New Roman" pitchFamily="18" charset="0"/>
                <a:ea typeface="Calibri" pitchFamily="34" charset="0"/>
                <a:cs typeface="Times New Roman" pitchFamily="18" charset="0"/>
              </a:rPr>
              <a:t>проводяться;</a:t>
            </a:r>
            <a:endParaRPr lang="ru-RU" sz="2800" b="1" dirty="0" smtClean="0">
              <a:solidFill>
                <a:srgbClr val="FFFF00"/>
              </a:solidFill>
              <a:latin typeface="Times New Roman" pitchFamily="18" charset="0"/>
              <a:cs typeface="Times New Roman" pitchFamily="18" charset="0"/>
            </a:endParaRPr>
          </a:p>
          <a:p>
            <a:pPr lvl="0" algn="just" eaLnBrk="0" hangingPunct="0">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організовує максимальне використання шефської допомоги підприємств і військових частин у військово-патріотичній </a:t>
            </a:r>
            <a:r>
              <a:rPr lang="uk-UA" sz="2800" b="1" dirty="0" err="1" smtClean="0">
                <a:solidFill>
                  <a:srgbClr val="FFFF00"/>
                </a:solidFill>
                <a:latin typeface="Times New Roman" pitchFamily="18" charset="0"/>
                <a:ea typeface="Calibri" pitchFamily="34" charset="0"/>
                <a:cs typeface="Times New Roman" pitchFamily="18" charset="0"/>
              </a:rPr>
              <a:t>роботі;</a:t>
            </a:r>
            <a:endParaRPr lang="ru-RU" sz="2800" b="1" dirty="0" smtClean="0">
              <a:solidFill>
                <a:srgbClr val="FFFF00"/>
              </a:solidFill>
              <a:latin typeface="Times New Roman" pitchFamily="18" charset="0"/>
              <a:cs typeface="Times New Roman" pitchFamily="18" charset="0"/>
            </a:endParaRPr>
          </a:p>
          <a:p>
            <a:pPr lvl="0" algn="just" eaLnBrk="0" hangingPunct="0">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організовує методичну роботу з особами, які займаються військово-патріотичним вихованням.</a:t>
            </a:r>
            <a:endParaRPr lang="ru-RU" sz="2800" dirty="0"/>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669401" y="713714"/>
            <a:ext cx="1085002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tab pos="457200" algn="l"/>
              </a:tabLst>
            </a:pPr>
            <a:r>
              <a:rPr kumimoji="0" lang="uk-UA" sz="2800" b="1" i="0"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Заступник директора навчального закладу з виховної роботи:</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здійснює заходи з військово-патріотичного виховання в урочний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час;</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контролює та координує діяльність класних керівників  надає їм постійну допомогу в організації військово-патріотичної роботи з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учнями;</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залучає до військово-патріотичної роботи в навчальному закладі шефську військову частину, актив батьків та громадські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організації;</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підтримує постійний контакт з вчителем предмета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“Захист</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Вітчизни”</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організації військово-патріотичної роботи з учнями.</a:t>
            </a:r>
            <a:endParaRPr kumimoji="0" lang="uk-UA"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ChangeArrowheads="1"/>
          </p:cNvSpPr>
          <p:nvPr/>
        </p:nvSpPr>
        <p:spPr bwMode="auto">
          <a:xfrm>
            <a:off x="333772" y="0"/>
            <a:ext cx="11449272" cy="66859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uk-UA" sz="2800" b="1" i="0"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Вчитель предмета </a:t>
            </a:r>
            <a:r>
              <a:rPr kumimoji="0" lang="uk-UA" sz="2800" b="1" i="0" u="sng"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“Захист</a:t>
            </a:r>
            <a:r>
              <a:rPr kumimoji="0" lang="uk-UA" sz="2800" b="1" i="0"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uk-UA" sz="2800" b="1" i="0" u="sng"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Вітчизни”</a:t>
            </a:r>
            <a:r>
              <a:rPr kumimoji="0" lang="uk-UA" sz="2800" b="1" i="0"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ru-RU" sz="2800" b="1" i="0" u="sng"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спільно з заступником директора з виховної роботи бере участь у планування заходів з військово-патріотичного </a:t>
            </a:r>
            <a:r>
              <a:rPr kumimoji="0" lang="uk-UA" sz="2800" b="1" i="0" u="none" strike="noStrike" cap="none" normalizeH="0" baseline="0" dirty="0" err="1" smtClean="0">
                <a:ln>
                  <a:noFill/>
                </a:ln>
                <a:solidFill>
                  <a:srgbClr val="FFFF00"/>
                </a:solidFill>
                <a:effectLst/>
                <a:latin typeface="Times New Roman" pitchFamily="18" charset="0"/>
                <a:ea typeface="Times New Roman" pitchFamily="18" charset="0"/>
                <a:cs typeface="Times New Roman" pitchFamily="18" charset="0"/>
              </a:rPr>
              <a:t>виховання;</a:t>
            </a: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надає методичну допомогу класним керівникам та громадським організаціям у проведенні військово-патріотичної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роботи;</a:t>
            </a: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керує роботою оборонних гуртків, залучає до проведення занять викладачів, офіцерів та сержантів військових частин, які беруть шефство над навчальними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закладами;</a:t>
            </a: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проводить заняття в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гуртках;</a:t>
            </a:r>
            <a:endParaRPr kumimoji="0" lang="ru-RU" sz="2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підтримує постійні контакти з військовими комісаріатами, штабом ЦО, військовою частиною, яка бере шефство, ветеранськими організаціями, підприємствами та військовими частинами, де проходять службу випускники навчальних закладів, а також з воїнами запасу, які мають бойовий досвід.</a:t>
            </a:r>
            <a:endParaRPr kumimoji="0" lang="uk-UA"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ChangeArrowheads="1"/>
          </p:cNvSpPr>
          <p:nvPr/>
        </p:nvSpPr>
        <p:spPr bwMode="auto">
          <a:xfrm>
            <a:off x="405781" y="200295"/>
            <a:ext cx="11449272"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uk-UA" sz="2800" b="1" i="0"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Класний керівник:</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ru-RU"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планує і організовує роботу з військово-патріотичного виховання учнів у </a:t>
            </a:r>
            <a:r>
              <a:rPr kumimoji="0" lang="uk-UA" sz="2800" b="1" i="0" u="none" strike="noStrike" cap="none" normalizeH="0" baseline="0" dirty="0" err="1" smtClean="0">
                <a:ln>
                  <a:noFill/>
                </a:ln>
                <a:solidFill>
                  <a:srgbClr val="FFFF00"/>
                </a:solidFill>
                <a:effectLst/>
                <a:latin typeface="Times New Roman" pitchFamily="18" charset="0"/>
                <a:ea typeface="Times New Roman" pitchFamily="18" charset="0"/>
                <a:cs typeface="Times New Roman" pitchFamily="18" charset="0"/>
              </a:rPr>
              <a:t>класі;</a:t>
            </a:r>
            <a:endParaRPr kumimoji="0" lang="ru-RU"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бере участь у проведенні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загально-шкільних</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заходів;</a:t>
            </a:r>
            <a:endParaRPr kumimoji="0" lang="ru-RU"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забезпечує активну участь учнів класу в різних заходів з військово-патріотичного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endParaRPr kumimoji="0" lang="ru-RU" sz="28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надає допомогу вчителю предмета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“Захист</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Вітчизни”</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у створенні в класі необхідних умов для оволодіння військовими знаннями та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навичками;</a:t>
            </a:r>
            <a:endPar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lang="uk-UA" sz="2800" b="1" dirty="0" smtClean="0">
                <a:solidFill>
                  <a:srgbClr val="FFFF00"/>
                </a:solidFill>
                <a:latin typeface="Times New Roman" pitchFamily="18" charset="0"/>
                <a:ea typeface="Calibri" pitchFamily="34" charset="0"/>
                <a:cs typeface="Times New Roman" pitchFamily="18" charset="0"/>
              </a:rPr>
              <a:t> </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сприяє підвищенню військових знань шляхом залучення учнів до військово-технічних гуртків, конкурсів, тематичних вечорів, олімпіад та інших заходів, які проводяться в навчальному закладі з метою підготовки учнів до військової служби.</a:t>
            </a:r>
            <a:r>
              <a:rPr kumimoji="0" lang="ru-RU" sz="2800" b="1" i="0" u="none" strike="noStrike" cap="none" normalizeH="0" baseline="0" dirty="0" smtClean="0">
                <a:ln>
                  <a:noFill/>
                </a:ln>
                <a:solidFill>
                  <a:srgbClr val="FFFF00"/>
                </a:solidFill>
                <a:effectLst/>
                <a:latin typeface="Times New Roman" pitchFamily="18" charset="0"/>
                <a:cs typeface="Times New Roman" pitchFamily="18" charset="0"/>
              </a:rPr>
              <a:t> </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
          <p:cNvSpPr>
            <a:spLocks noChangeArrowheads="1"/>
          </p:cNvSpPr>
          <p:nvPr/>
        </p:nvSpPr>
        <p:spPr bwMode="auto">
          <a:xfrm>
            <a:off x="6022404" y="215352"/>
            <a:ext cx="5878389"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uk-UA" sz="3200" b="1" i="0"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Учитель:</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ru-RU" sz="3200" b="1"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32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використовує навчальний матеріал зі свого предмета в позакласній роботі з військово-патріотичного </a:t>
            </a:r>
            <a:r>
              <a:rPr kumimoji="0" lang="uk-UA" sz="32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endParaRPr kumimoji="0" lang="ru-RU" sz="3200" b="1"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uk-UA" sz="32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керує роботою з предмета, максимально використовуючи гурткові заняття для проведення військово-патріотичного виховання.</a:t>
            </a:r>
            <a:endParaRPr kumimoji="0" lang="uk-UA" sz="3200" b="1" i="0" u="none" strike="noStrike" cap="none" normalizeH="0" baseline="0" dirty="0" smtClean="0">
              <a:ln>
                <a:noFill/>
              </a:ln>
              <a:solidFill>
                <a:srgbClr val="FFFF00"/>
              </a:solidFill>
              <a:effectLst/>
              <a:latin typeface="Arial" pitchFamily="34" charset="0"/>
              <a:cs typeface="Arial" pitchFamily="34" charset="0"/>
            </a:endParaRPr>
          </a:p>
        </p:txBody>
      </p:sp>
      <p:pic>
        <p:nvPicPr>
          <p:cNvPr id="134146" name="Picture 2" descr="D:\Documents\Звітній матеріал бібліотеки ліцею Універсум - місячник патріотичного виховання\Усний журнал До поки памятаємо - живемо\IMG_20151022_131608.jpg"/>
          <p:cNvPicPr>
            <a:picLocks noChangeAspect="1" noChangeArrowheads="1"/>
          </p:cNvPicPr>
          <p:nvPr/>
        </p:nvPicPr>
        <p:blipFill>
          <a:blip r:embed="rId2" cstate="print"/>
          <a:srcRect/>
          <a:stretch>
            <a:fillRect/>
          </a:stretch>
        </p:blipFill>
        <p:spPr bwMode="auto">
          <a:xfrm>
            <a:off x="981844" y="620688"/>
            <a:ext cx="4536504" cy="5887416"/>
          </a:xfrm>
          <a:prstGeom prst="rect">
            <a:avLst/>
          </a:prstGeom>
          <a:noFill/>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ChangeArrowheads="1"/>
          </p:cNvSpPr>
          <p:nvPr/>
        </p:nvSpPr>
        <p:spPr bwMode="auto">
          <a:xfrm>
            <a:off x="405781" y="451744"/>
            <a:ext cx="1152128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uk-UA" sz="2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У навчальному закладі конкретний розподіл обов’язків між членами педагогічного колективу визначається з урахуванням інтересів, можливостей, знань окремих вчителів.</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Досвід роботи в даному напрямку свідчить, що військово-патріотичне виховання учнів в дусі постійної підготовки до захисту своєї Вітчизни необхідно проводити систематично, цілеспрямовано та наполегливо.</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Процес національно-патріотичного виховання є нагальною потребою держави, якій необхідно, щоб усі діти стали національно свідомими громадянами – патріотами,  здатними забезпечити країні гідне місце в цивілізованому світі, тому побудова ефективної системи національно-патріотичного виховання повинна базуватися на засадах загальнолюдських, полікультурних, громадянських цінностей. </a:t>
            </a:r>
            <a:endParaRPr kumimoji="0" lang="uk-UA" sz="28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USER\Desktop\DSCN0082.JPG"/>
          <p:cNvPicPr>
            <a:picLocks noChangeAspect="1" noChangeArrowheads="1"/>
          </p:cNvPicPr>
          <p:nvPr/>
        </p:nvPicPr>
        <p:blipFill>
          <a:blip r:embed="rId3" cstate="print"/>
          <a:srcRect/>
          <a:stretch>
            <a:fillRect/>
          </a:stretch>
        </p:blipFill>
        <p:spPr bwMode="auto">
          <a:xfrm>
            <a:off x="-3176" y="-891480"/>
            <a:ext cx="12192001" cy="8001000"/>
          </a:xfrm>
          <a:prstGeom prst="rect">
            <a:avLst/>
          </a:prstGeom>
          <a:noFill/>
        </p:spPr>
      </p:pic>
      <p:sp>
        <p:nvSpPr>
          <p:cNvPr id="5123" name="Rectangle 3"/>
          <p:cNvSpPr>
            <a:spLocks noChangeArrowheads="1"/>
          </p:cNvSpPr>
          <p:nvPr/>
        </p:nvSpPr>
        <p:spPr bwMode="auto">
          <a:xfrm>
            <a:off x="333771" y="-1388838"/>
            <a:ext cx="11593289" cy="8840882"/>
          </a:xfrm>
          <a:prstGeom prst="rect">
            <a:avLst/>
          </a:prstGeom>
          <a:noFill/>
          <a:ln w="9525">
            <a:noFill/>
            <a:miter lim="800000"/>
            <a:headEnd/>
            <a:tailEnd/>
          </a:ln>
        </p:spPr>
        <p:txBody>
          <a:bodyPr wrap="square" anchor="ctr">
            <a:spAutoFit/>
          </a:bodyPr>
          <a:lstStyle/>
          <a:p>
            <a:pPr algn="ctr">
              <a:lnSpc>
                <a:spcPct val="150000"/>
              </a:lnSpc>
            </a:pPr>
            <a:endParaRPr lang="uk-UA" sz="800" b="1" u="sng" dirty="0" smtClean="0">
              <a:solidFill>
                <a:srgbClr val="FFFF00"/>
              </a:solidFill>
              <a:latin typeface="Calibri" pitchFamily="34" charset="0"/>
              <a:ea typeface="Calibri" pitchFamily="34" charset="0"/>
              <a:cs typeface="Times New Roman" pitchFamily="18" charset="0"/>
            </a:endParaRPr>
          </a:p>
          <a:p>
            <a:pPr algn="ctr">
              <a:lnSpc>
                <a:spcPct val="150000"/>
              </a:lnSpc>
            </a:pPr>
            <a:endParaRPr lang="uk-UA" sz="3600" b="1" u="sng" dirty="0" smtClean="0">
              <a:solidFill>
                <a:srgbClr val="FFFF00"/>
              </a:solidFill>
              <a:latin typeface="Calibri" pitchFamily="34" charset="0"/>
              <a:ea typeface="Calibri" pitchFamily="34" charset="0"/>
              <a:cs typeface="Times New Roman" pitchFamily="18" charset="0"/>
            </a:endParaRPr>
          </a:p>
          <a:p>
            <a:pPr algn="ctr">
              <a:lnSpc>
                <a:spcPct val="150000"/>
              </a:lnSpc>
            </a:pPr>
            <a:endParaRPr lang="uk-UA" sz="800" b="1" u="sng" dirty="0" smtClean="0">
              <a:solidFill>
                <a:srgbClr val="FFFF00"/>
              </a:solidFill>
              <a:latin typeface="Calibri" pitchFamily="34" charset="0"/>
              <a:ea typeface="Calibri" pitchFamily="34" charset="0"/>
              <a:cs typeface="Times New Roman" pitchFamily="18" charset="0"/>
            </a:endParaRPr>
          </a:p>
          <a:p>
            <a:pPr algn="just" eaLnBrk="0" hangingPunct="0">
              <a:lnSpc>
                <a:spcPct val="150000"/>
              </a:lnSpc>
              <a:buFontTx/>
              <a:buChar char="•"/>
            </a:pPr>
            <a:r>
              <a:rPr lang="uk-UA" sz="2800" b="1" dirty="0" smtClean="0">
                <a:solidFill>
                  <a:srgbClr val="FFFF00"/>
                </a:solidFill>
                <a:latin typeface="Times New Roman" pitchFamily="18" charset="0"/>
                <a:ea typeface="Calibri" pitchFamily="34" charset="0"/>
                <a:cs typeface="Times New Roman" pitchFamily="18" charset="0"/>
              </a:rPr>
              <a:t> КУРСИ НАЦІОНАЛЬНИХ КАДРІВ ТОВАРИСТВА “ЗНАННЯ” УКРАЇНИ ЗА СПЕЦІАЛЬНІСТЮ – УКРАЇНОЗНАВСТВО: АКТУАЛЬНІ ПРОБЛЕМИ ІСТОРІЇ УКРАЇНИ ТА УКРАЇНСТВА,        </a:t>
            </a:r>
            <a:r>
              <a:rPr lang="uk-UA" sz="2800" b="1" dirty="0" smtClean="0">
                <a:solidFill>
                  <a:srgbClr val="FFFF00"/>
                </a:solidFill>
                <a:latin typeface="Times New Roman" pitchFamily="18" charset="0"/>
                <a:cs typeface="Times New Roman" pitchFamily="18" charset="0"/>
              </a:rPr>
              <a:t>м. КИЇВ, 2000 р.</a:t>
            </a:r>
            <a:r>
              <a:rPr lang="uk-UA" sz="2800" b="1" dirty="0" smtClean="0">
                <a:solidFill>
                  <a:srgbClr val="FFFF00"/>
                </a:solidFill>
                <a:latin typeface="Times New Roman" pitchFamily="18" charset="0"/>
                <a:ea typeface="Calibri" pitchFamily="34" charset="0"/>
                <a:cs typeface="Times New Roman" pitchFamily="18" charset="0"/>
              </a:rPr>
              <a:t>;</a:t>
            </a:r>
          </a:p>
          <a:p>
            <a:pPr algn="just" eaLnBrk="0" hangingPunct="0">
              <a:lnSpc>
                <a:spcPct val="150000"/>
              </a:lnSpc>
            </a:pPr>
            <a:endParaRPr lang="uk-UA" sz="900" b="1" dirty="0" smtClean="0">
              <a:solidFill>
                <a:srgbClr val="FFFF00"/>
              </a:solidFill>
              <a:latin typeface="Times New Roman" pitchFamily="18" charset="0"/>
              <a:ea typeface="Calibri" pitchFamily="34" charset="0"/>
              <a:cs typeface="Times New Roman" pitchFamily="18" charset="0"/>
            </a:endParaRPr>
          </a:p>
          <a:p>
            <a:pPr algn="just" eaLnBrk="0" hangingPunct="0">
              <a:lnSpc>
                <a:spcPct val="150000"/>
              </a:lnSpc>
              <a:buFontTx/>
              <a:buChar char="•"/>
            </a:pPr>
            <a:r>
              <a:rPr lang="uk-UA" sz="2800" b="1" dirty="0" smtClean="0">
                <a:solidFill>
                  <a:srgbClr val="FFFF00"/>
                </a:solidFill>
                <a:latin typeface="Times New Roman" pitchFamily="18" charset="0"/>
                <a:ea typeface="Calibri" pitchFamily="34" charset="0"/>
                <a:cs typeface="Times New Roman" pitchFamily="18" charset="0"/>
              </a:rPr>
              <a:t> КУРСИ ПСИХОЛОГІВ ПРИ НАЦІОНАЛЬНІЙ  АКАДЕМІЇ  ВНУТРІШНІХ  СПРАВ,  </a:t>
            </a:r>
            <a:r>
              <a:rPr lang="uk-UA" sz="2800" b="1" dirty="0" smtClean="0">
                <a:solidFill>
                  <a:srgbClr val="FFFF00"/>
                </a:solidFill>
                <a:latin typeface="Times New Roman" pitchFamily="18" charset="0"/>
                <a:cs typeface="Times New Roman" pitchFamily="18" charset="0"/>
              </a:rPr>
              <a:t>м. КИЇВ, 2001 р.</a:t>
            </a:r>
            <a:r>
              <a:rPr lang="uk-UA" sz="2800" b="1" dirty="0" smtClean="0">
                <a:solidFill>
                  <a:srgbClr val="FFFF00"/>
                </a:solidFill>
                <a:latin typeface="Times New Roman" pitchFamily="18" charset="0"/>
                <a:ea typeface="Calibri" pitchFamily="34" charset="0"/>
                <a:cs typeface="Times New Roman" pitchFamily="18" charset="0"/>
              </a:rPr>
              <a:t>;</a:t>
            </a:r>
          </a:p>
          <a:p>
            <a:pPr algn="just" eaLnBrk="0" hangingPunct="0">
              <a:lnSpc>
                <a:spcPct val="150000"/>
              </a:lnSpc>
              <a:buFontTx/>
              <a:buChar char="•"/>
            </a:pPr>
            <a:endParaRPr lang="uk-UA" sz="1200" b="1" dirty="0" smtClean="0">
              <a:solidFill>
                <a:srgbClr val="FFFF00"/>
              </a:solidFill>
              <a:latin typeface="Times New Roman" pitchFamily="18" charset="0"/>
              <a:ea typeface="Calibri" pitchFamily="34" charset="0"/>
              <a:cs typeface="Times New Roman" pitchFamily="18" charset="0"/>
            </a:endParaRPr>
          </a:p>
          <a:p>
            <a:pPr algn="just" eaLnBrk="0" hangingPunct="0">
              <a:lnSpc>
                <a:spcPct val="150000"/>
              </a:lnSpc>
              <a:buFontTx/>
              <a:buChar char="•"/>
            </a:pPr>
            <a:r>
              <a:rPr lang="uk-UA" sz="2800" b="1" dirty="0" smtClean="0">
                <a:solidFill>
                  <a:srgbClr val="FFFF00"/>
                </a:solidFill>
                <a:latin typeface="Times New Roman" pitchFamily="18" charset="0"/>
                <a:ea typeface="Calibri" pitchFamily="34" charset="0"/>
                <a:cs typeface="Times New Roman" pitchFamily="18" charset="0"/>
              </a:rPr>
              <a:t> КУРСИ “ЛІДЕРИ 21-ГО СТОЛІТТЯ” ПРИ ЄВРОПЕЙСЬКОМУ КОЛЕДЖІ ПО ВИВЧЕННЮ ПИТАНЬ БЕЗПЕКИ І МІЖНАРОДНИХ ВІДНОСИН ІМЕНІ ДЖОРДЖА К. МАРШАЛЛА,  м. ГАРМІШ  ПАНТЕРКІРХЕН,  НІМЕЧЧИНА, 2002 р.;</a:t>
            </a:r>
          </a:p>
          <a:p>
            <a:pPr algn="just" eaLnBrk="0" hangingPunct="0">
              <a:lnSpc>
                <a:spcPct val="150000"/>
              </a:lnSpc>
              <a:buFontTx/>
              <a:buChar char="•"/>
            </a:pPr>
            <a:endParaRPr lang="uk-UA" sz="2600" b="1" dirty="0" smtClean="0">
              <a:solidFill>
                <a:srgbClr val="FFFF00"/>
              </a:solidFill>
              <a:latin typeface="Times New Roman" pitchFamily="18" charset="0"/>
              <a:ea typeface="Calibri" pitchFamily="34"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
          <p:cNvSpPr>
            <a:spLocks noChangeArrowheads="1"/>
          </p:cNvSpPr>
          <p:nvPr/>
        </p:nvSpPr>
        <p:spPr bwMode="auto">
          <a:xfrm>
            <a:off x="333772" y="476672"/>
            <a:ext cx="11449272"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Патріотичне виховання дітей та учнівської молоді</a:t>
            </a: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 це </a:t>
            </a: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комплексна, системна і цілеспрямована діяльність </a:t>
            </a: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органів державної влади, громадських організацій, сім’ї, школи, інших соціальних інститутів із формування у молодого покоління високої патріотичної свідомості, почуття вірності, любові до Батьківщини, турботи про благо свого народу, готовності до виконання громадянського і конституційного обов’язку із захисту національних інтересів, цілісності, незалежності України, сприяння становленню її як правової, демократичної, соціальної держави.</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Вихованець національної школи має виростати патріотом України.</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Головне у</a:t>
            </a: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національно-патріотичному вихованні – це відродження духовності та моралі, що базується на системі загальнолюдських цінностей і вбирають у себе національні, культурні, професійні та інші інтереси щонайширших верст населення.</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405780" y="620688"/>
            <a:ext cx="11449272"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Національно-патріотичне виховання     покликане     забезпечити морально-політичну і практичну підготовку щодо виконання обов'язку - захисту незалежної Батьківщини,  військової  служби  у  Збройних Силах України.  Головними завданнями є формування психологічних та морально-вольових  якостей  (стійкості,  мужності,  готовності  до подвигу),  особистісних  поглядів на сучасні події; самовиховання і самопідготовка,  спрямовані на оволодіння  певними світоглядними    знаннями    і   уявленнями,   фізичний   розвиток особистості.</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Вірність</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Україні</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є</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невід’ємною</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ознакою</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національно</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свідомого</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громадянина</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uk-UA"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Національн</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о-патріотичне</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учнів</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це</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комплекс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заходів</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по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формуванню</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них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особистих</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позитивних</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необхідних</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якостей</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800" b="1"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
          <p:cNvSpPr>
            <a:spLocks noChangeArrowheads="1"/>
          </p:cNvSpPr>
          <p:nvPr/>
        </p:nvSpPr>
        <p:spPr bwMode="auto">
          <a:xfrm>
            <a:off x="549797" y="801789"/>
            <a:ext cx="11161239"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Головна мета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патріотичного</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підростаючого</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покоління</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підготовка</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самовідданих</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свідомих</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захисників</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Батьківщини</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готових</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у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будь-яких</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умовах</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вступити</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захист</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територіальної</a:t>
            </a:r>
            <a:r>
              <a:rPr kumimoji="0" lang="uk-UA"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ціл</a:t>
            </a:r>
            <a:r>
              <a:rPr kumimoji="0" lang="uk-UA"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і</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сності</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незалежності</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України</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3000" b="1"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Національн</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о-патріотичне</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молоді</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діалектичн</a:t>
            </a:r>
            <a:r>
              <a:rPr kumimoji="0" lang="uk-UA"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о</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поєднує</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собі</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низку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окремих</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напрямів</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000" b="1"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військового</a:t>
            </a:r>
            <a:r>
              <a:rPr kumimoji="0" lang="ru-RU"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морального, правового</a:t>
            </a:r>
            <a:r>
              <a:rPr kumimoji="0" lang="uk-UA"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державного, соціального.</a:t>
            </a:r>
            <a:endParaRPr kumimoji="0" lang="ru-RU" sz="3000" b="1"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Проте головним результатом виховних зусиль має стати готовність молодої людини до військово-патріотичної діяльності як внутрішнього системного утворення, що передбачає </a:t>
            </a:r>
            <a:r>
              <a:rPr kumimoji="0" lang="uk-UA" sz="3000" b="1" u="sng"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п'ять основних компонентів</a:t>
            </a:r>
            <a:r>
              <a:rPr kumimoji="0" lang="uk-UA" sz="3000" b="1"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 освітній, фізичний, психологічний, соціальний і духовний.</a:t>
            </a:r>
            <a:endParaRPr kumimoji="0" lang="uk-UA" sz="3000" b="1"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ChangeArrowheads="1"/>
          </p:cNvSpPr>
          <p:nvPr/>
        </p:nvSpPr>
        <p:spPr bwMode="auto">
          <a:xfrm>
            <a:off x="261764" y="502414"/>
            <a:ext cx="11521280" cy="6217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32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Освітня</a:t>
            </a:r>
            <a:r>
              <a:rPr kumimoji="0" lang="ru-RU" sz="32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готовність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це</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передусім</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обсяг</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знань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героїчного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минулого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українського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народу,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історії</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його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Збройних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Сил. Вона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передбачає</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також</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певний</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обсяг</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знань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предмета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Захист</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Вітчизни</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фізичної</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культури</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спорту,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гігієни</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побуту</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Головне при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цьому</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дієвість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засвоєних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знань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що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виявляється</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навчально-пізнавальній</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активності</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старшокласників</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ru-RU" sz="14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32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Фізична</a:t>
            </a:r>
            <a:r>
              <a:rPr kumimoji="0" lang="ru-RU" sz="32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готовність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передбачає</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певний</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рівень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розвитку</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юнаків</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фізичної</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сили</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витривалості</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спритності</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швидкості</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рухах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сформованість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необхідних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для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військової</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діяльності</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рухових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навичок</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вмінь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Передумовою</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цього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виступають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достатній</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рівень</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фізично-оздоровчої</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активності</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учня</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 уроках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фізичної</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культури</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участь у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спортивних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секціях</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32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тощо</a:t>
            </a:r>
            <a:r>
              <a:rPr kumimoji="0" lang="ru-RU" sz="32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32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333772" y="179248"/>
            <a:ext cx="11593288"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6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Психологічна</a:t>
            </a:r>
            <a:r>
              <a:rPr kumimoji="0" lang="ru-RU" sz="2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готовність</a:t>
            </a:r>
            <a:r>
              <a:rPr kumimoji="0" lang="ru-RU" sz="2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включає</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себе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позитивну</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мотивацію</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участі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учнів</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у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військово-патріотичних</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заходах. Разом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тим</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за результатами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обстеження</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старшокласників</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вона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передбачає</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певний</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рівень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сформованості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таких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якостей</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як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емоційна</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стійкість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розсудливість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сміливість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рішучість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мужність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цілеспрямованість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ru-RU" sz="1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Соціальна готовність</a:t>
            </a:r>
            <a:r>
              <a:rPr kumimoji="0" lang="uk-UA"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передбачає вірність бойовим та національ­но-історичним традиціям, військово­му обов'язку, присязі та військовому статуту, високу дисциплінованість, конструктивну соціально-комунікативну, </a:t>
            </a:r>
            <a:r>
              <a:rPr kumimoji="0" lang="uk-UA"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громадсько-</a:t>
            </a:r>
            <a:r>
              <a:rPr kumimoji="0" lang="uk-UA"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корисну та національно-громадянську активність.</a:t>
            </a: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ru-RU" sz="1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Духовна </a:t>
            </a:r>
            <a:r>
              <a:rPr kumimoji="0" lang="ru-RU" sz="26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готовність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проявляється</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наявності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ідеалу</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пошуках</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старшокласниками</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сенсу</a:t>
            </a:r>
            <a:r>
              <a:rPr kumimoji="0" lang="ru-RU" sz="2600" b="0" i="0" u="none" strike="noStrike" cap="none" normalizeH="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dirty="0" err="1" smtClean="0">
                <a:ln>
                  <a:noFill/>
                </a:ln>
                <a:solidFill>
                  <a:srgbClr val="FFFF00"/>
                </a:solidFill>
                <a:effectLst/>
                <a:latin typeface="Times New Roman" pitchFamily="18" charset="0"/>
                <a:ea typeface="Calibri" pitchFamily="34" charset="0"/>
                <a:cs typeface="Times New Roman" pitchFamily="18" charset="0"/>
              </a:rPr>
              <a:t>життя</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цінностей</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самоусвідомленні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свого</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Я-фізичного</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психічного</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соціального</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самоочищенні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самовдосконаленні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r>
              <a:rPr kumimoji="0" lang="uk-UA"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Остання</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передбачає</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рефлексію</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як акт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самопізнання</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юнаком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окремих</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ознак</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своєї</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індивідуальності</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власних</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рис характеру,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що</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відображають</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знання</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внутрішнього</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6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світу</a:t>
            </a:r>
            <a:r>
              <a:rPr kumimoji="0" lang="ru-RU" sz="26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6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p:cNvSpPr>
            <a:spLocks noChangeArrowheads="1"/>
          </p:cNvSpPr>
          <p:nvPr/>
        </p:nvSpPr>
        <p:spPr bwMode="auto">
          <a:xfrm>
            <a:off x="549796" y="189221"/>
            <a:ext cx="11161241"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Основними</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завданнями</a:t>
            </a:r>
            <a:r>
              <a:rPr kumimoji="0" lang="ru-RU" sz="2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є:</a:t>
            </a:r>
          </a:p>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ru-RU" sz="1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свідомого</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виконання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свого</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громадянського</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обов’язку</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вірності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Військовій</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присязі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формування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внутрішньої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необхідності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суворого</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виконання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атрибутів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наказів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командирів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начальників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формування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духовної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психологічної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готовності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майбутніх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воїнів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зброєю</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руках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захищати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Українську</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державу;</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морально-бойових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якостей</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активної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реакції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бойові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ситуації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готовності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до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суворих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іспитів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ім’я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України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її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народу;</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формування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ведучих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мотивів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до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оволодіння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військовими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знаннями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високого</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рівня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фізичної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підготовки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витривалості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розвитку</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учнів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загальнолюдських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цінностей</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національної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гордості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культури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міжнародних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відносин</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морально-психологічних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якостей</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громадянина-патріота</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333773" y="384357"/>
            <a:ext cx="1152128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Національн</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о-патріотичне</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виховання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організовується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здійснюється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за такими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основними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напрямками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ru-RU" sz="1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вивчення героїчної історії українського народу, його духовної спадщини, культури, національних традицій, символів, звичаїв, вірувань та побуту українців;</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вивчення учнями основ державної незалежності та суверенітету, ролі і місця ЗС, значення військової служби та військового обов’язку;</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uk-UA"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вивчення історії формування і будівництва Збройних Сил України, історичних та духовних джерел національної військової організації;</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пропаганда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життя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діяльності</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видатних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державних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громадянських</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діячів</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розвиток</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військово-шефської</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роботи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співпраця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та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надання</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допомоги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ветеранам </a:t>
            </a:r>
            <a:r>
              <a:rPr kumimoji="0" lang="ru-RU" sz="2800" b="0"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війни</a:t>
            </a:r>
            <a:r>
              <a:rPr kumimoji="0" lang="ru-RU" sz="2800" b="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nvSpPr>
        <p:spPr bwMode="auto">
          <a:xfrm>
            <a:off x="3646140" y="404664"/>
            <a:ext cx="8110637"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800" b="0" i="0" u="none" strike="noStrike" cap="none" normalizeH="0" baseline="0" dirty="0" smtClean="0">
                <a:ln>
                  <a:noFill/>
                </a:ln>
                <a:solidFill>
                  <a:srgbClr val="FFFF00"/>
                </a:solidFill>
                <a:effectLst/>
                <a:latin typeface="Times New Roman" pitchFamily="18" charset="0"/>
                <a:cs typeface="Times New Roman" pitchFamily="18" charset="0"/>
              </a:rPr>
              <a:t>	Реалії сьогодення такі, що наші зусилля мають бути спрямовані на реалізацію проектів  щодо виховання учнів у дусі патріотичного обов'язку, готовності до військової служби та захисту України, повазі до чинного законодавства та засад демократичної, правової держави. </a:t>
            </a:r>
            <a:endParaRPr kumimoji="0" lang="uk-UA" sz="2800" b="0" i="0" u="none" strike="noStrike" cap="none" normalizeH="0" baseline="0" dirty="0" smtClean="0">
              <a:ln>
                <a:noFill/>
              </a:ln>
              <a:solidFill>
                <a:srgbClr val="FFFF00"/>
              </a:solidFill>
              <a:effectLst/>
              <a:latin typeface="Arial" pitchFamily="34" charset="0"/>
              <a:cs typeface="Arial" pitchFamily="34" charset="0"/>
            </a:endParaRPr>
          </a:p>
        </p:txBody>
      </p:sp>
      <p:pic>
        <p:nvPicPr>
          <p:cNvPr id="142338" name="Picture 2" descr="D:\Documents\Звітній матеріал бібліотеки ліцею Універсум - місячник патріотичного виховання\Усний журнал До поки памятаємо - живемо\IMG_20151022_131708.jpg"/>
          <p:cNvPicPr>
            <a:picLocks noChangeAspect="1" noChangeArrowheads="1"/>
          </p:cNvPicPr>
          <p:nvPr/>
        </p:nvPicPr>
        <p:blipFill>
          <a:blip r:embed="rId2" cstate="print"/>
          <a:srcRect/>
          <a:stretch>
            <a:fillRect/>
          </a:stretch>
        </p:blipFill>
        <p:spPr bwMode="auto">
          <a:xfrm>
            <a:off x="621804" y="260648"/>
            <a:ext cx="2448272" cy="3168352"/>
          </a:xfrm>
          <a:prstGeom prst="rect">
            <a:avLst/>
          </a:prstGeom>
          <a:noFill/>
        </p:spPr>
      </p:pic>
      <p:sp>
        <p:nvSpPr>
          <p:cNvPr id="4" name="Прямоугольник 3"/>
          <p:cNvSpPr/>
          <p:nvPr/>
        </p:nvSpPr>
        <p:spPr>
          <a:xfrm>
            <a:off x="333772" y="4293096"/>
            <a:ext cx="8568952" cy="2246769"/>
          </a:xfrm>
          <a:prstGeom prst="rect">
            <a:avLst/>
          </a:prstGeom>
        </p:spPr>
        <p:txBody>
          <a:bodyPr wrap="square">
            <a:spAutoFit/>
          </a:bodyPr>
          <a:lstStyle/>
          <a:p>
            <a:pPr algn="just"/>
            <a:r>
              <a:rPr lang="uk-UA" sz="2800" dirty="0" smtClean="0">
                <a:solidFill>
                  <a:srgbClr val="FFC000"/>
                </a:solidFill>
                <a:latin typeface="Times New Roman" pitchFamily="18" charset="0"/>
                <a:cs typeface="Times New Roman" pitchFamily="18" charset="0"/>
              </a:rPr>
              <a:t>	Кожна повноцінна держава, яка прагне мати історичну перспективу зберегти свою самобутність у сучасному </a:t>
            </a:r>
            <a:r>
              <a:rPr lang="uk-UA" sz="2800" dirty="0" err="1" smtClean="0">
                <a:solidFill>
                  <a:srgbClr val="FFC000"/>
                </a:solidFill>
                <a:latin typeface="Times New Roman" pitchFamily="18" charset="0"/>
                <a:cs typeface="Times New Roman" pitchFamily="18" charset="0"/>
              </a:rPr>
              <a:t>глобалізованому</a:t>
            </a:r>
            <a:r>
              <a:rPr lang="uk-UA" sz="2800" dirty="0" smtClean="0">
                <a:solidFill>
                  <a:srgbClr val="FFC000"/>
                </a:solidFill>
                <a:latin typeface="Times New Roman" pitchFamily="18" charset="0"/>
                <a:cs typeface="Times New Roman" pitchFamily="18" charset="0"/>
              </a:rPr>
              <a:t> світі, цілеспрямовано й системно плекає у своїх громадян патріотичні почуття, національну гідність і гордість.</a:t>
            </a:r>
            <a:endParaRPr lang="ru-RU" sz="2800" dirty="0">
              <a:solidFill>
                <a:srgbClr val="FFC000"/>
              </a:solidFill>
              <a:latin typeface="Times New Roman" pitchFamily="18" charset="0"/>
              <a:cs typeface="Times New Roman" pitchFamily="18" charset="0"/>
            </a:endParaRPr>
          </a:p>
        </p:txBody>
      </p:sp>
      <p:pic>
        <p:nvPicPr>
          <p:cNvPr id="142339" name="Picture 3" descr="D:\Documents\Звітній матеріал бібліотеки ліцею Універсум - місячник патріотичного виховання\Усний журнал До поки памятаємо - живемо\IMG_20151022_131808.jpg"/>
          <p:cNvPicPr>
            <a:picLocks noChangeAspect="1" noChangeArrowheads="1"/>
          </p:cNvPicPr>
          <p:nvPr/>
        </p:nvPicPr>
        <p:blipFill>
          <a:blip r:embed="rId3" cstate="print"/>
          <a:srcRect/>
          <a:stretch>
            <a:fillRect/>
          </a:stretch>
        </p:blipFill>
        <p:spPr bwMode="auto">
          <a:xfrm>
            <a:off x="9334772" y="3284984"/>
            <a:ext cx="2418657" cy="3314936"/>
          </a:xfrm>
          <a:prstGeom prst="rect">
            <a:avLst/>
          </a:prstGeom>
          <a:noFill/>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ChangeArrowheads="1"/>
          </p:cNvSpPr>
          <p:nvPr/>
        </p:nvSpPr>
        <p:spPr bwMode="auto">
          <a:xfrm>
            <a:off x="5806381" y="-38472"/>
            <a:ext cx="6120680" cy="68172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uk-UA" sz="2300" b="0" i="0" u="none" strike="noStrike" cap="none" normalizeH="0" baseline="0" dirty="0" smtClean="0">
                <a:ln>
                  <a:noFill/>
                </a:ln>
                <a:solidFill>
                  <a:srgbClr val="FFFF00"/>
                </a:solidFill>
                <a:effectLst/>
                <a:latin typeface="Times New Roman" pitchFamily="18" charset="0"/>
                <a:cs typeface="Times New Roman" pitchFamily="18" charset="0"/>
              </a:rPr>
              <a:t>Таким чином, робота щодо ф</a:t>
            </a:r>
            <a:r>
              <a:rPr kumimoji="0" lang="uk-UA" sz="2300" b="1" i="0" u="none" strike="noStrike" cap="none" normalizeH="0" baseline="0" dirty="0" smtClean="0">
                <a:ln>
                  <a:noFill/>
                </a:ln>
                <a:solidFill>
                  <a:srgbClr val="FFFF00"/>
                </a:solidFill>
                <a:effectLst/>
                <a:latin typeface="Times New Roman" pitchFamily="18" charset="0"/>
                <a:cs typeface="Times New Roman" pitchFamily="18" charset="0"/>
              </a:rPr>
              <a:t>ормування в учнів почуття національної гідності, високих фізичних  і  морально-психологічних  якостей громадянина-патріота, захисника державного суверенітету України є справою державної важливості. </a:t>
            </a:r>
            <a:r>
              <a:rPr kumimoji="0" lang="uk-UA" sz="2300" b="0" i="0" u="none" strike="noStrike" cap="none" normalizeH="0" baseline="0" dirty="0" smtClean="0">
                <a:ln>
                  <a:noFill/>
                </a:ln>
                <a:solidFill>
                  <a:srgbClr val="FFFF00"/>
                </a:solidFill>
                <a:effectLst/>
                <a:latin typeface="Times New Roman" pitchFamily="18" charset="0"/>
                <a:cs typeface="Times New Roman" pitchFamily="18" charset="0"/>
              </a:rPr>
              <a:t>І педагогічний колектив нашого ліцею робить усе необхідне для її виконання. </a:t>
            </a:r>
            <a:endParaRPr kumimoji="0" lang="ru-RU" sz="2300" b="0" i="0" u="none" strike="noStrike" cap="none" normalizeH="0" baseline="0" dirty="0" smtClean="0">
              <a:ln>
                <a:noFill/>
              </a:ln>
              <a:solidFill>
                <a:srgbClr val="FFFF00"/>
              </a:solidFill>
              <a:effectLst/>
              <a:latin typeface="Arial" pitchFamily="34" charset="0"/>
              <a:cs typeface="Arial" pitchFamily="34" charset="0"/>
            </a:endParaRPr>
          </a:p>
          <a:p>
            <a:pPr marL="0" marR="0" lvl="0" indent="269875" algn="just" defTabSz="914400" rtl="0" eaLnBrk="0" fontAlgn="base" latinLnBrk="0" hangingPunct="0">
              <a:lnSpc>
                <a:spcPct val="100000"/>
              </a:lnSpc>
              <a:spcBef>
                <a:spcPct val="0"/>
              </a:spcBef>
              <a:spcAft>
                <a:spcPct val="0"/>
              </a:spcAft>
              <a:buClrTx/>
              <a:buSzTx/>
              <a:buFontTx/>
              <a:buNone/>
              <a:tabLst/>
            </a:pPr>
            <a:r>
              <a:rPr kumimoji="0" lang="uk-UA" sz="2300" b="0" i="0" u="none" strike="noStrike" cap="none" normalizeH="0" baseline="0" dirty="0" smtClean="0">
                <a:ln>
                  <a:noFill/>
                </a:ln>
                <a:solidFill>
                  <a:srgbClr val="FFFF00"/>
                </a:solidFill>
                <a:effectLst/>
                <a:latin typeface="Times New Roman" pitchFamily="18" charset="0"/>
                <a:cs typeface="Times New Roman" pitchFamily="18" charset="0"/>
              </a:rPr>
              <a:t>Навчальний рік ми розпочали з святкової лінійки та Першого уроку, тема якого була спрямована на військово-патріотичне  виховання учнів. Також  1 вересня 2015 року відбулася зустріч учнів 11-В класу з учасником АТО, на якій учні підтримали єдність нашої країни і висловили подяку воїнам, що, ризикуючи своїм життям, захищають незалежність нашої держави. Учні ліцею брали участь у різноманітних акціях «Напиши листа пораненим», «Зігрій солдата» тощо.</a:t>
            </a:r>
            <a:endParaRPr kumimoji="0" lang="uk-UA" sz="2300" b="0" i="0" u="none" strike="noStrike" cap="none" normalizeH="0" baseline="0" dirty="0" smtClean="0">
              <a:ln>
                <a:noFill/>
              </a:ln>
              <a:solidFill>
                <a:srgbClr val="FFFF00"/>
              </a:solidFill>
              <a:effectLst/>
              <a:latin typeface="Arial" pitchFamily="34" charset="0"/>
              <a:cs typeface="Arial" pitchFamily="34" charset="0"/>
            </a:endParaRPr>
          </a:p>
        </p:txBody>
      </p:sp>
      <p:pic>
        <p:nvPicPr>
          <p:cNvPr id="143362" name="Picture 2" descr="C:\Users\USER\Desktop\ЛІЦЕЙ\Урок мужності\DSCF6031.JPG"/>
          <p:cNvPicPr>
            <a:picLocks noChangeAspect="1" noChangeArrowheads="1"/>
          </p:cNvPicPr>
          <p:nvPr/>
        </p:nvPicPr>
        <p:blipFill>
          <a:blip r:embed="rId2" cstate="print"/>
          <a:srcRect/>
          <a:stretch>
            <a:fillRect/>
          </a:stretch>
        </p:blipFill>
        <p:spPr bwMode="auto">
          <a:xfrm>
            <a:off x="0" y="980728"/>
            <a:ext cx="5806380" cy="4824536"/>
          </a:xfrm>
          <a:prstGeom prst="rect">
            <a:avLst/>
          </a:prstGeom>
          <a:noFill/>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1376634"/>
            <a:ext cx="12188825"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4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РОЗРОБКА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ВІДКРИТОГО  УРОКУ  З  ПРЕДМЕТА </a:t>
            </a:r>
            <a:r>
              <a:rPr kumimoji="0" lang="uk-UA" sz="4800" b="1" i="0" u="none" strike="noStrike" cap="none" normalizeH="0" baseline="0" dirty="0" smtClean="0">
                <a:ln>
                  <a:noFill/>
                </a:ln>
                <a:solidFill>
                  <a:srgbClr val="FFFF00"/>
                </a:solidFill>
                <a:effectLst/>
                <a:latin typeface="Calibri"/>
                <a:ea typeface="Calibri" pitchFamily="34" charset="0"/>
                <a:cs typeface="Times New Roman" pitchFamily="18" charset="0"/>
              </a:rPr>
              <a:t>«</a:t>
            </a:r>
            <a:r>
              <a:rPr kumimoji="0" lang="uk-UA" sz="4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ЗАХИСТ ВІТЧИЗНИ</a:t>
            </a:r>
            <a:r>
              <a:rPr kumimoji="0" lang="uk-UA" sz="4800" b="1" i="0" u="none" strike="noStrike" cap="none" normalizeH="0" baseline="0" dirty="0" smtClean="0">
                <a:ln>
                  <a:noFill/>
                </a:ln>
                <a:solidFill>
                  <a:srgbClr val="FFFF00"/>
                </a:solidFill>
                <a:effectLst/>
                <a:latin typeface="Calibri"/>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99" name="AutoShape 3" descr="Картинки по запросу ЗАХИСТ ВІТЧИЗН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1" name="AutoShape 5" descr="Картинки по запросу ЗАХИСТ ВІТЧИЗН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02" name="Picture 6" descr="C:\Users\USER\Desktop\скачанные файлы.jpg"/>
          <p:cNvPicPr>
            <a:picLocks noChangeAspect="1" noChangeArrowheads="1"/>
          </p:cNvPicPr>
          <p:nvPr/>
        </p:nvPicPr>
        <p:blipFill>
          <a:blip r:embed="rId2" cstate="print"/>
          <a:srcRect/>
          <a:stretch>
            <a:fillRect/>
          </a:stretch>
        </p:blipFill>
        <p:spPr bwMode="auto">
          <a:xfrm>
            <a:off x="3862164" y="3717032"/>
            <a:ext cx="4464496" cy="2808312"/>
          </a:xfrm>
          <a:prstGeom prst="rect">
            <a:avLst/>
          </a:prstGeom>
          <a:noFill/>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USER\Desktop\DSCN0082.JPG"/>
          <p:cNvPicPr>
            <a:picLocks noChangeAspect="1" noChangeArrowheads="1"/>
          </p:cNvPicPr>
          <p:nvPr/>
        </p:nvPicPr>
        <p:blipFill>
          <a:blip r:embed="rId3" cstate="print"/>
          <a:srcRect/>
          <a:stretch>
            <a:fillRect/>
          </a:stretch>
        </p:blipFill>
        <p:spPr bwMode="auto">
          <a:xfrm>
            <a:off x="-1588" y="-1143000"/>
            <a:ext cx="12192001" cy="8001000"/>
          </a:xfrm>
          <a:prstGeom prst="rect">
            <a:avLst/>
          </a:prstGeom>
          <a:noFill/>
        </p:spPr>
      </p:pic>
      <p:sp>
        <p:nvSpPr>
          <p:cNvPr id="5123" name="Rectangle 3"/>
          <p:cNvSpPr>
            <a:spLocks noChangeArrowheads="1"/>
          </p:cNvSpPr>
          <p:nvPr/>
        </p:nvSpPr>
        <p:spPr bwMode="auto">
          <a:xfrm>
            <a:off x="333771" y="105241"/>
            <a:ext cx="11593289" cy="5493812"/>
          </a:xfrm>
          <a:prstGeom prst="rect">
            <a:avLst/>
          </a:prstGeom>
          <a:noFill/>
          <a:ln w="9525">
            <a:noFill/>
            <a:miter lim="800000"/>
            <a:headEnd/>
            <a:tailEnd/>
          </a:ln>
        </p:spPr>
        <p:txBody>
          <a:bodyPr wrap="square" anchor="ctr">
            <a:spAutoFit/>
          </a:bodyPr>
          <a:lstStyle/>
          <a:p>
            <a:pPr algn="just" eaLnBrk="0" hangingPunct="0">
              <a:lnSpc>
                <a:spcPct val="150000"/>
              </a:lnSpc>
              <a:buFontTx/>
              <a:buChar char="•"/>
            </a:pPr>
            <a:r>
              <a:rPr lang="uk-UA" sz="2600" b="1" dirty="0" smtClean="0">
                <a:solidFill>
                  <a:srgbClr val="FFFF00"/>
                </a:solidFill>
                <a:latin typeface="Times New Roman" pitchFamily="18" charset="0"/>
                <a:ea typeface="Calibri" pitchFamily="34" charset="0"/>
                <a:cs typeface="Times New Roman" pitchFamily="18" charset="0"/>
              </a:rPr>
              <a:t>КУРСИ АНГЛІЙСЬКОЇ МОВИ ПРИ ЄВРОПЕЙСЬКОМУ КОЛЕДЖІ ПО ВИВЧЕННЮ ПИТАНЬ БЕЗПЕКИ І МІЖНАРОДНИХ ВІДНОСИН ІМЕНІ ДЖОРДЖА  К. МАРШАЛЛА,  </a:t>
            </a:r>
            <a:r>
              <a:rPr lang="uk-UA" sz="2600" b="1" dirty="0" err="1" smtClean="0">
                <a:solidFill>
                  <a:srgbClr val="FFFF00"/>
                </a:solidFill>
                <a:latin typeface="Times New Roman" pitchFamily="18" charset="0"/>
                <a:ea typeface="Calibri" pitchFamily="34" charset="0"/>
                <a:cs typeface="Times New Roman" pitchFamily="18" charset="0"/>
              </a:rPr>
              <a:t>м.ГАРМІШ</a:t>
            </a:r>
            <a:r>
              <a:rPr lang="uk-UA" sz="2600" b="1" dirty="0" smtClean="0">
                <a:solidFill>
                  <a:srgbClr val="FFFF00"/>
                </a:solidFill>
                <a:latin typeface="Times New Roman" pitchFamily="18" charset="0"/>
                <a:ea typeface="Calibri" pitchFamily="34" charset="0"/>
                <a:cs typeface="Times New Roman" pitchFamily="18" charset="0"/>
              </a:rPr>
              <a:t> ПАНТЕРКІРХЕН, НІМЕЧЧИНА, 2002 р.;</a:t>
            </a:r>
          </a:p>
          <a:p>
            <a:pPr algn="just" eaLnBrk="0" hangingPunct="0">
              <a:lnSpc>
                <a:spcPct val="150000"/>
              </a:lnSpc>
            </a:pPr>
            <a:endParaRPr lang="uk-UA" sz="2600" b="1" dirty="0" smtClean="0">
              <a:solidFill>
                <a:srgbClr val="FFFF00"/>
              </a:solidFill>
              <a:latin typeface="Times New Roman" pitchFamily="18" charset="0"/>
              <a:ea typeface="Calibri" pitchFamily="34" charset="0"/>
              <a:cs typeface="Times New Roman" pitchFamily="18" charset="0"/>
            </a:endParaRPr>
          </a:p>
          <a:p>
            <a:pPr algn="just" eaLnBrk="0" hangingPunct="0">
              <a:lnSpc>
                <a:spcPct val="150000"/>
              </a:lnSpc>
              <a:buFontTx/>
              <a:buChar char="•"/>
            </a:pPr>
            <a:r>
              <a:rPr lang="uk-UA" sz="2600" b="1" dirty="0" smtClean="0">
                <a:solidFill>
                  <a:srgbClr val="FFFF00"/>
                </a:solidFill>
                <a:latin typeface="Times New Roman" pitchFamily="18" charset="0"/>
                <a:ea typeface="Calibri" pitchFamily="34" charset="0"/>
                <a:cs typeface="Times New Roman" pitchFamily="18" charset="0"/>
              </a:rPr>
              <a:t> </a:t>
            </a:r>
            <a:r>
              <a:rPr lang="uk-UA" sz="2600" b="1" dirty="0" smtClean="0">
                <a:solidFill>
                  <a:srgbClr val="FFFF00"/>
                </a:solidFill>
                <a:latin typeface="Times New Roman" pitchFamily="18" charset="0"/>
                <a:cs typeface="Times New Roman" pitchFamily="18" charset="0"/>
              </a:rPr>
              <a:t>КОМП’ЮТЕРНІ</a:t>
            </a:r>
            <a:r>
              <a:rPr lang="uk-UA" sz="2600" dirty="0" smtClean="0">
                <a:latin typeface="Times New Roman" pitchFamily="18" charset="0"/>
                <a:cs typeface="Times New Roman" pitchFamily="18" charset="0"/>
              </a:rPr>
              <a:t> </a:t>
            </a:r>
            <a:r>
              <a:rPr lang="uk-UA" sz="2600" b="1" dirty="0" smtClean="0">
                <a:solidFill>
                  <a:srgbClr val="FFFF00"/>
                </a:solidFill>
                <a:latin typeface="Times New Roman" pitchFamily="18" charset="0"/>
                <a:ea typeface="Calibri" pitchFamily="34" charset="0"/>
                <a:cs typeface="Times New Roman" pitchFamily="18" charset="0"/>
              </a:rPr>
              <a:t>КУРСИ ПРИ ЄВРОПЕЙСЬКОМУ КОЛЕДЖІ ПО ВИВЧЕННЮ ПИТАНЬ БЕЗПЕКИ І МІЖНАРОДНИХ ВІДНОСИН ІМЕНІ ДЖОРДЖА  К. МАРШАЛЛА, </a:t>
            </a:r>
            <a:r>
              <a:rPr lang="uk-UA" sz="2600" b="1" dirty="0" err="1" smtClean="0">
                <a:solidFill>
                  <a:srgbClr val="FFFF00"/>
                </a:solidFill>
                <a:latin typeface="Times New Roman" pitchFamily="18" charset="0"/>
                <a:ea typeface="Calibri" pitchFamily="34" charset="0"/>
                <a:cs typeface="Times New Roman" pitchFamily="18" charset="0"/>
              </a:rPr>
              <a:t>м.ГАРМІШ</a:t>
            </a:r>
            <a:r>
              <a:rPr lang="uk-UA" sz="2600" b="1" dirty="0" smtClean="0">
                <a:solidFill>
                  <a:srgbClr val="FFFF00"/>
                </a:solidFill>
                <a:latin typeface="Times New Roman" pitchFamily="18" charset="0"/>
                <a:ea typeface="Calibri" pitchFamily="34" charset="0"/>
                <a:cs typeface="Times New Roman" pitchFamily="18" charset="0"/>
              </a:rPr>
              <a:t>  ПАНТЕРКІРХЕН, НІМЕЧЧИНА, 2002 р.;</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ocuments\Навчально-польові збори 19.05.2015 року фото і документи\IMG_7616.JPG"/>
          <p:cNvPicPr>
            <a:picLocks noChangeAspect="1" noChangeArrowheads="1"/>
          </p:cNvPicPr>
          <p:nvPr/>
        </p:nvPicPr>
        <p:blipFill>
          <a:blip r:embed="rId2" cstate="print"/>
          <a:srcRect/>
          <a:stretch>
            <a:fillRect/>
          </a:stretch>
        </p:blipFill>
        <p:spPr bwMode="auto">
          <a:xfrm>
            <a:off x="239287" y="0"/>
            <a:ext cx="3647455" cy="2708920"/>
          </a:xfrm>
          <a:prstGeom prst="roundRect">
            <a:avLst>
              <a:gd name="adj" fmla="val 50000"/>
            </a:avLst>
          </a:prstGeom>
          <a:noFill/>
        </p:spPr>
      </p:pic>
      <p:sp>
        <p:nvSpPr>
          <p:cNvPr id="2" name="Заголовок 1"/>
          <p:cNvSpPr txBox="1">
            <a:spLocks/>
          </p:cNvSpPr>
          <p:nvPr/>
        </p:nvSpPr>
        <p:spPr>
          <a:xfrm>
            <a:off x="2475830" y="928670"/>
            <a:ext cx="9473708" cy="14922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uk-UA" sz="4000" noProof="0" dirty="0" smtClean="0">
                <a:solidFill>
                  <a:srgbClr val="FF9900"/>
                </a:solidFill>
                <a:latin typeface="Times New Roman" panose="02020603050405020304" pitchFamily="18" charset="0"/>
                <a:ea typeface="+mj-ea"/>
                <a:cs typeface="Times New Roman" panose="02020603050405020304" pitchFamily="18" charset="0"/>
              </a:rPr>
              <a:t>Тактична підготовка</a:t>
            </a:r>
          </a:p>
          <a:p>
            <a:pPr algn="ctr">
              <a:spcBef>
                <a:spcPct val="0"/>
              </a:spcBef>
              <a:defRPr/>
            </a:pPr>
            <a:r>
              <a:rPr lang="uk-UA" sz="4000" b="1" dirty="0" smtClean="0">
                <a:latin typeface="Times New Roman" pitchFamily="18" charset="0"/>
                <a:ea typeface="Calibri" pitchFamily="34" charset="0"/>
                <a:cs typeface="Times New Roman" pitchFamily="18" charset="0"/>
              </a:rPr>
              <a:t>    </a:t>
            </a:r>
            <a:r>
              <a:rPr lang="uk-UA" sz="4000" b="1" dirty="0" smtClean="0">
                <a:solidFill>
                  <a:srgbClr val="FFFF00"/>
                </a:solidFill>
                <a:latin typeface="Times New Roman" pitchFamily="18" charset="0"/>
                <a:ea typeface="Calibri" pitchFamily="34" charset="0"/>
                <a:cs typeface="Times New Roman" pitchFamily="18" charset="0"/>
              </a:rPr>
              <a:t>ТЕМА: “ДІЇ  СОЛДАТА  В  БОЮ”</a:t>
            </a:r>
            <a:endParaRPr lang="uk-UA" sz="4800" dirty="0" smtClean="0">
              <a:solidFill>
                <a:srgbClr val="FFFF00"/>
              </a:solidFill>
              <a:latin typeface="Arial" pitchFamily="34" charset="0"/>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4000" b="0" i="0" u="none" strike="noStrike" kern="120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
        <p:nvSpPr>
          <p:cNvPr id="4" name="Подзаголовок 2"/>
          <p:cNvSpPr txBox="1">
            <a:spLocks/>
          </p:cNvSpPr>
          <p:nvPr/>
        </p:nvSpPr>
        <p:spPr>
          <a:xfrm>
            <a:off x="3047185" y="2428868"/>
            <a:ext cx="6284907" cy="57150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uk-UA" sz="3200" b="1" i="0" u="none" strike="noStrike" kern="1200" cap="none" spc="0" normalizeH="0" baseline="0" noProof="0" dirty="0" smtClean="0">
              <a:ln>
                <a:noFill/>
              </a:ln>
              <a:solidFill>
                <a:schemeClr val="accent2">
                  <a:lumMod val="50000"/>
                </a:schemeClr>
              </a:solidFill>
              <a:effectLst/>
              <a:uLnTx/>
              <a:uFillTx/>
              <a:latin typeface="+mn-lt"/>
              <a:ea typeface="+mn-ea"/>
              <a:cs typeface="+mn-cs"/>
            </a:endParaRPr>
          </a:p>
        </p:txBody>
      </p:sp>
      <p:sp>
        <p:nvSpPr>
          <p:cNvPr id="11" name="текст підказки"/>
          <p:cNvSpPr txBox="1">
            <a:spLocks/>
          </p:cNvSpPr>
          <p:nvPr/>
        </p:nvSpPr>
        <p:spPr>
          <a:xfrm>
            <a:off x="2446957" y="3071810"/>
            <a:ext cx="8503974" cy="129329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00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p:txBody>
      </p:sp>
      <p:sp>
        <p:nvSpPr>
          <p:cNvPr id="12" name="текст підказки"/>
          <p:cNvSpPr txBox="1">
            <a:spLocks/>
          </p:cNvSpPr>
          <p:nvPr/>
        </p:nvSpPr>
        <p:spPr>
          <a:xfrm>
            <a:off x="5618283" y="4000504"/>
            <a:ext cx="5904003" cy="1571636"/>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00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p:txBody>
      </p:sp>
      <p:sp>
        <p:nvSpPr>
          <p:cNvPr id="13" name="текст підказки"/>
          <p:cNvSpPr txBox="1">
            <a:spLocks/>
          </p:cNvSpPr>
          <p:nvPr/>
        </p:nvSpPr>
        <p:spPr>
          <a:xfrm>
            <a:off x="3808992" y="5500702"/>
            <a:ext cx="7141940" cy="1071570"/>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00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p:txBody>
      </p:sp>
      <p:sp>
        <p:nvSpPr>
          <p:cNvPr id="16" name="Управляющая кнопка: далее 15">
            <a:hlinkClick r:id="" action="ppaction://hlinkshowjump?jump=nextslide" highlightClick="1"/>
          </p:cNvPr>
          <p:cNvSpPr/>
          <p:nvPr/>
        </p:nvSpPr>
        <p:spPr>
          <a:xfrm>
            <a:off x="11427061" y="6215082"/>
            <a:ext cx="666581" cy="571504"/>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5" name="TextBox 4"/>
          <p:cNvSpPr txBox="1"/>
          <p:nvPr/>
        </p:nvSpPr>
        <p:spPr>
          <a:xfrm>
            <a:off x="1103158" y="2276874"/>
            <a:ext cx="10750394" cy="4093428"/>
          </a:xfrm>
          <a:prstGeom prst="rect">
            <a:avLst/>
          </a:prstGeom>
          <a:noFill/>
        </p:spPr>
        <p:txBody>
          <a:bodyPr wrap="square" rtlCol="0">
            <a:spAutoFit/>
          </a:bodyPr>
          <a:lstStyle/>
          <a:p>
            <a:pPr algn="just"/>
            <a:endParaRPr lang="uk-UA" sz="1600" b="1" dirty="0" smtClean="0">
              <a:latin typeface="Times New Roman" panose="02020603050405020304" pitchFamily="18" charset="0"/>
              <a:cs typeface="Times New Roman" panose="02020603050405020304" pitchFamily="18" charset="0"/>
            </a:endParaRPr>
          </a:p>
          <a:p>
            <a:pPr algn="just"/>
            <a:r>
              <a:rPr lang="uk-UA" sz="2400" b="1" dirty="0" smtClean="0">
                <a:solidFill>
                  <a:srgbClr val="FF9900"/>
                </a:solidFill>
                <a:latin typeface="Times New Roman" panose="02020603050405020304" pitchFamily="18" charset="0"/>
                <a:cs typeface="Times New Roman" panose="02020603050405020304" pitchFamily="18" charset="0"/>
              </a:rPr>
              <a:t>Мета уроку: </a:t>
            </a:r>
            <a:r>
              <a:rPr lang="uk-UA" sz="2400" b="1" dirty="0" smtClean="0">
                <a:solidFill>
                  <a:srgbClr val="FFFF00"/>
                </a:solidFill>
                <a:latin typeface="Times New Roman" panose="02020603050405020304" pitchFamily="18" charset="0"/>
                <a:cs typeface="Times New Roman" panose="02020603050405020304" pitchFamily="18" charset="0"/>
              </a:rPr>
              <a:t>ознайомити учнів з порядком дій солдата в умовах сучасного бою, пояснити необхідність якісної підготовки солдата до бойових дій.</a:t>
            </a:r>
          </a:p>
          <a:p>
            <a:pPr algn="just"/>
            <a:endParaRPr lang="uk-UA" sz="2000" b="1" dirty="0" smtClean="0">
              <a:latin typeface="Times New Roman" panose="02020603050405020304" pitchFamily="18" charset="0"/>
              <a:cs typeface="Times New Roman" panose="02020603050405020304" pitchFamily="18" charset="0"/>
            </a:endParaRPr>
          </a:p>
          <a:p>
            <a:pPr algn="just"/>
            <a:r>
              <a:rPr lang="uk-UA" sz="2400" b="1" dirty="0" smtClean="0">
                <a:solidFill>
                  <a:srgbClr val="FF9900"/>
                </a:solidFill>
                <a:latin typeface="Times New Roman" panose="02020603050405020304" pitchFamily="18" charset="0"/>
                <a:cs typeface="Times New Roman" panose="02020603050405020304" pitchFamily="18" charset="0"/>
              </a:rPr>
              <a:t>Місце проведення:</a:t>
            </a:r>
            <a:r>
              <a:rPr lang="uk-UA" sz="2400" b="1" dirty="0" smtClean="0">
                <a:latin typeface="Times New Roman" panose="02020603050405020304" pitchFamily="18" charset="0"/>
                <a:cs typeface="Times New Roman" panose="02020603050405020304" pitchFamily="18" charset="0"/>
              </a:rPr>
              <a:t> </a:t>
            </a:r>
            <a:r>
              <a:rPr lang="uk-UA" sz="2400" b="1" dirty="0" smtClean="0">
                <a:solidFill>
                  <a:srgbClr val="FFFF00"/>
                </a:solidFill>
                <a:latin typeface="Times New Roman" panose="02020603050405020304" pitchFamily="18" charset="0"/>
                <a:cs typeface="Times New Roman" panose="02020603050405020304" pitchFamily="18" charset="0"/>
              </a:rPr>
              <a:t>клас</a:t>
            </a:r>
          </a:p>
          <a:p>
            <a:pPr algn="just"/>
            <a:endParaRPr lang="uk-UA" b="1" dirty="0" smtClean="0">
              <a:latin typeface="Times New Roman" panose="02020603050405020304" pitchFamily="18" charset="0"/>
              <a:cs typeface="Times New Roman" panose="02020603050405020304" pitchFamily="18" charset="0"/>
            </a:endParaRPr>
          </a:p>
          <a:p>
            <a:pPr algn="just"/>
            <a:r>
              <a:rPr lang="uk-UA" sz="2400" b="1" dirty="0" smtClean="0">
                <a:solidFill>
                  <a:srgbClr val="FF9900"/>
                </a:solidFill>
                <a:latin typeface="Times New Roman" panose="02020603050405020304" pitchFamily="18" charset="0"/>
                <a:cs typeface="Times New Roman" panose="02020603050405020304" pitchFamily="18" charset="0"/>
              </a:rPr>
              <a:t>Час:</a:t>
            </a:r>
            <a:r>
              <a:rPr lang="uk-UA" sz="2400" b="1" dirty="0" smtClean="0">
                <a:latin typeface="Times New Roman" panose="02020603050405020304" pitchFamily="18" charset="0"/>
                <a:cs typeface="Times New Roman" panose="02020603050405020304" pitchFamily="18" charset="0"/>
              </a:rPr>
              <a:t> </a:t>
            </a:r>
            <a:r>
              <a:rPr lang="uk-UA" sz="2400" b="1" dirty="0" smtClean="0">
                <a:solidFill>
                  <a:srgbClr val="FFFF00"/>
                </a:solidFill>
                <a:latin typeface="Times New Roman" panose="02020603050405020304" pitchFamily="18" charset="0"/>
                <a:cs typeface="Times New Roman" panose="02020603050405020304" pitchFamily="18" charset="0"/>
              </a:rPr>
              <a:t>40 хвилин</a:t>
            </a:r>
          </a:p>
          <a:p>
            <a:pPr algn="just"/>
            <a:endParaRPr lang="uk-UA" b="1" dirty="0" smtClean="0">
              <a:latin typeface="Times New Roman" panose="02020603050405020304" pitchFamily="18" charset="0"/>
              <a:cs typeface="Times New Roman" panose="02020603050405020304" pitchFamily="18" charset="0"/>
            </a:endParaRPr>
          </a:p>
          <a:p>
            <a:pPr algn="just"/>
            <a:r>
              <a:rPr lang="uk-UA" sz="2400" b="1" dirty="0" smtClean="0">
                <a:solidFill>
                  <a:srgbClr val="FF9900"/>
                </a:solidFill>
                <a:latin typeface="Times New Roman" panose="02020603050405020304" pitchFamily="18" charset="0"/>
                <a:cs typeface="Times New Roman" panose="02020603050405020304" pitchFamily="18" charset="0"/>
              </a:rPr>
              <a:t>Навчально-методичне забезпечення:</a:t>
            </a:r>
            <a:r>
              <a:rPr lang="uk-UA" sz="2400" b="1" dirty="0" smtClean="0">
                <a:latin typeface="Times New Roman" panose="02020603050405020304" pitchFamily="18" charset="0"/>
                <a:cs typeface="Times New Roman" panose="02020603050405020304" pitchFamily="18" charset="0"/>
              </a:rPr>
              <a:t> </a:t>
            </a:r>
            <a:r>
              <a:rPr lang="uk-UA" sz="2400" b="1" dirty="0" smtClean="0">
                <a:solidFill>
                  <a:srgbClr val="FFFF00"/>
                </a:solidFill>
                <a:latin typeface="Times New Roman" panose="02020603050405020304" pitchFamily="18" charset="0"/>
                <a:cs typeface="Times New Roman" panose="02020603050405020304" pitchFamily="18" charset="0"/>
              </a:rPr>
              <a:t>наочні посібники (комплект плакатів), підручник </a:t>
            </a:r>
            <a:r>
              <a:rPr lang="uk-UA" sz="2400" b="1" dirty="0" err="1" smtClean="0">
                <a:solidFill>
                  <a:srgbClr val="FFFF00"/>
                </a:solidFill>
                <a:latin typeface="Times New Roman" panose="02020603050405020304" pitchFamily="18" charset="0"/>
                <a:cs typeface="Times New Roman" panose="02020603050405020304" pitchFamily="18" charset="0"/>
              </a:rPr>
              <a:t>“Захист</a:t>
            </a:r>
            <a:r>
              <a:rPr lang="uk-UA" sz="2400" b="1" dirty="0" smtClean="0">
                <a:solidFill>
                  <a:srgbClr val="FFFF00"/>
                </a:solidFill>
                <a:latin typeface="Times New Roman" panose="02020603050405020304" pitchFamily="18" charset="0"/>
                <a:cs typeface="Times New Roman" panose="02020603050405020304" pitchFamily="18" charset="0"/>
              </a:rPr>
              <a:t> </a:t>
            </a:r>
            <a:r>
              <a:rPr lang="uk-UA" sz="2400" b="1" dirty="0" err="1" smtClean="0">
                <a:solidFill>
                  <a:srgbClr val="FFFF00"/>
                </a:solidFill>
                <a:latin typeface="Times New Roman" panose="02020603050405020304" pitchFamily="18" charset="0"/>
                <a:cs typeface="Times New Roman" panose="02020603050405020304" pitchFamily="18" charset="0"/>
              </a:rPr>
              <a:t>Вітчизни”</a:t>
            </a:r>
            <a:r>
              <a:rPr lang="uk-UA" sz="2400" b="1" dirty="0" smtClean="0">
                <a:solidFill>
                  <a:srgbClr val="FFFF00"/>
                </a:solidFill>
                <a:latin typeface="Times New Roman" panose="02020603050405020304" pitchFamily="18" charset="0"/>
                <a:cs typeface="Times New Roman" panose="02020603050405020304" pitchFamily="18" charset="0"/>
              </a:rPr>
              <a:t>, Бойовий статут СВ (</a:t>
            </a:r>
            <a:r>
              <a:rPr lang="uk-UA" sz="2400" b="1" dirty="0" err="1" smtClean="0">
                <a:solidFill>
                  <a:srgbClr val="FFFF00"/>
                </a:solidFill>
                <a:latin typeface="Times New Roman" panose="02020603050405020304" pitchFamily="18" charset="0"/>
                <a:cs typeface="Times New Roman" panose="02020603050405020304" pitchFamily="18" charset="0"/>
              </a:rPr>
              <a:t>ч.ІІІ</a:t>
            </a:r>
            <a:r>
              <a:rPr lang="uk-UA" sz="2400" b="1" dirty="0" smtClean="0">
                <a:solidFill>
                  <a:srgbClr val="FFFF00"/>
                </a:solidFill>
                <a:latin typeface="Times New Roman" panose="02020603050405020304" pitchFamily="18" charset="0"/>
                <a:cs typeface="Times New Roman" panose="02020603050405020304" pitchFamily="18" charset="0"/>
              </a:rPr>
              <a:t> взвод, відділення, танк).</a:t>
            </a:r>
            <a:endParaRPr lang="uk-UA" sz="2400" dirty="0" smtClean="0">
              <a:solidFill>
                <a:srgbClr val="FFFF00"/>
              </a:solidFill>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82645374"/>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1" name="Текст 10"/>
          <p:cNvSpPr>
            <a:spLocks noGrp="1"/>
          </p:cNvSpPr>
          <p:nvPr>
            <p:ph type="body" sz="half" idx="2"/>
          </p:nvPr>
        </p:nvSpPr>
        <p:spPr>
          <a:xfrm>
            <a:off x="1583086" y="764704"/>
            <a:ext cx="10192865" cy="5472608"/>
          </a:xfrm>
        </p:spPr>
        <p:txBody>
          <a:bodyPr>
            <a:noAutofit/>
          </a:bodyPr>
          <a:lstStyle/>
          <a:p>
            <a:pPr algn="ctr"/>
            <a:r>
              <a:rPr lang="uk-UA" sz="3600" b="1" dirty="0" smtClean="0">
                <a:solidFill>
                  <a:srgbClr val="FF9900"/>
                </a:solidFill>
                <a:latin typeface="Times New Roman" panose="02020603050405020304" pitchFamily="18" charset="0"/>
                <a:cs typeface="Times New Roman" panose="02020603050405020304" pitchFamily="18" charset="0"/>
              </a:rPr>
              <a:t>Навчальні питання:</a:t>
            </a:r>
          </a:p>
          <a:p>
            <a:pPr algn="ctr"/>
            <a:endParaRPr lang="uk-UA" sz="800" b="1" dirty="0" smtClean="0">
              <a:latin typeface="Times New Roman" panose="02020603050405020304" pitchFamily="18" charset="0"/>
              <a:cs typeface="Times New Roman" panose="02020603050405020304" pitchFamily="18" charset="0"/>
            </a:endParaRPr>
          </a:p>
          <a:p>
            <a:pPr marL="457200" indent="-457200">
              <a:buFont typeface="+mj-lt"/>
              <a:buAutoNum type="arabicPeriod"/>
            </a:pPr>
            <a:r>
              <a:rPr lang="uk-UA" sz="2400" b="1" dirty="0" smtClean="0">
                <a:solidFill>
                  <a:srgbClr val="FFFF00"/>
                </a:solidFill>
              </a:rPr>
              <a:t>Пересування на полі бою.</a:t>
            </a:r>
          </a:p>
          <a:p>
            <a:pPr marL="914400" lvl="1" indent="-457200"/>
            <a:r>
              <a:rPr lang="uk-UA" sz="2400" b="1" dirty="0" smtClean="0">
                <a:solidFill>
                  <a:srgbClr val="FFFF00"/>
                </a:solidFill>
              </a:rPr>
              <a:t>1.1. Прискорений крок або біг.</a:t>
            </a:r>
            <a:r>
              <a:rPr lang="uk-UA" sz="2400" dirty="0" smtClean="0">
                <a:solidFill>
                  <a:srgbClr val="FFFF00"/>
                </a:solidFill>
              </a:rPr>
              <a:t> </a:t>
            </a:r>
            <a:endParaRPr lang="ru-RU" sz="2400" dirty="0" smtClean="0">
              <a:solidFill>
                <a:srgbClr val="FFFF00"/>
              </a:solidFill>
            </a:endParaRPr>
          </a:p>
          <a:p>
            <a:pPr marL="914400" lvl="1" indent="-457200"/>
            <a:r>
              <a:rPr lang="uk-UA" sz="2400" b="1" dirty="0" smtClean="0">
                <a:solidFill>
                  <a:srgbClr val="FFFF00"/>
                </a:solidFill>
              </a:rPr>
              <a:t>1.2. Перебігання.</a:t>
            </a:r>
          </a:p>
          <a:p>
            <a:pPr marL="914400" lvl="1" indent="-457200"/>
            <a:r>
              <a:rPr lang="uk-UA" sz="2400" b="1" dirty="0" smtClean="0">
                <a:solidFill>
                  <a:srgbClr val="FFFF00"/>
                </a:solidFill>
              </a:rPr>
              <a:t>1.3. Переповзання</a:t>
            </a:r>
            <a:r>
              <a:rPr lang="uk-UA" sz="2400" dirty="0" smtClean="0">
                <a:solidFill>
                  <a:srgbClr val="FFFF00"/>
                </a:solidFill>
              </a:rPr>
              <a:t>.</a:t>
            </a:r>
            <a:endParaRPr lang="uk-UA" sz="2400" b="1" dirty="0" smtClean="0">
              <a:solidFill>
                <a:srgbClr val="FFFF00"/>
              </a:solidFill>
            </a:endParaRPr>
          </a:p>
          <a:p>
            <a:pPr marL="914400" lvl="1" indent="-457200"/>
            <a:endParaRPr lang="uk-UA" sz="900" b="1" dirty="0" smtClean="0">
              <a:solidFill>
                <a:srgbClr val="FFFF00"/>
              </a:solidFill>
            </a:endParaRPr>
          </a:p>
          <a:p>
            <a:pPr marL="457200" indent="-457200">
              <a:buFont typeface="+mj-lt"/>
              <a:buAutoNum type="arabicPeriod"/>
            </a:pPr>
            <a:r>
              <a:rPr lang="uk-UA" sz="2400" b="1" dirty="0" smtClean="0">
                <a:solidFill>
                  <a:srgbClr val="FFFF00"/>
                </a:solidFill>
              </a:rPr>
              <a:t>Вибір та обладнання позиції для стрільби і місця спостереження.</a:t>
            </a:r>
          </a:p>
          <a:p>
            <a:pPr marL="457200" indent="-457200">
              <a:buFont typeface="+mj-lt"/>
              <a:buAutoNum type="arabicPeriod"/>
            </a:pPr>
            <a:endParaRPr lang="ru-RU" sz="900" dirty="0" smtClean="0">
              <a:solidFill>
                <a:srgbClr val="FFFF00"/>
              </a:solidFill>
            </a:endParaRPr>
          </a:p>
          <a:p>
            <a:pPr marL="457200" indent="-457200">
              <a:buFont typeface="+mj-lt"/>
              <a:buAutoNum type="arabicPeriod"/>
            </a:pPr>
            <a:r>
              <a:rPr lang="uk-UA" sz="2400" b="1" dirty="0" smtClean="0">
                <a:solidFill>
                  <a:srgbClr val="FFFF00"/>
                </a:solidFill>
              </a:rPr>
              <a:t>Індивідуальна тактика солдата.</a:t>
            </a:r>
          </a:p>
          <a:p>
            <a:pPr marL="457200" indent="-457200">
              <a:buFont typeface="+mj-lt"/>
              <a:buAutoNum type="arabicPeriod"/>
            </a:pPr>
            <a:endParaRPr lang="ru-RU" sz="900" dirty="0" smtClean="0">
              <a:solidFill>
                <a:srgbClr val="FFFF00"/>
              </a:solidFill>
            </a:endParaRPr>
          </a:p>
          <a:p>
            <a:pPr marL="457200" indent="-457200">
              <a:buFont typeface="+mj-lt"/>
              <a:buAutoNum type="arabicPeriod"/>
            </a:pPr>
            <a:r>
              <a:rPr lang="uk-UA" sz="2400" b="1" dirty="0" smtClean="0">
                <a:solidFill>
                  <a:srgbClr val="FFFF00"/>
                </a:solidFill>
              </a:rPr>
              <a:t>Дії солдата в критичних ситуаціях.</a:t>
            </a:r>
            <a:endParaRPr lang="ru-RU" sz="2400" dirty="0">
              <a:solidFill>
                <a:srgbClr val="FFFF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2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 calcmode="lin" valueType="num">
                                      <p:cBhvr>
                                        <p:cTn id="14" dur="2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15" dur="20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16" dur="2000"/>
                                        <p:tgtEl>
                                          <p:spTgt spid="1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p:cTn id="21" dur="2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2" dur="20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23" dur="2000"/>
                                        <p:tgtEl>
                                          <p:spTgt spid="1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 calcmode="lin" valueType="num">
                                      <p:cBhvr>
                                        <p:cTn id="28" dur="2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29" dur="20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30" dur="20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 calcmode="lin" valueType="num">
                                      <p:cBhvr>
                                        <p:cTn id="35" dur="2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36" dur="2000" fill="hold"/>
                                        <p:tgtEl>
                                          <p:spTgt spid="11">
                                            <p:txEl>
                                              <p:pRg st="5" end="5"/>
                                            </p:txEl>
                                          </p:spTgt>
                                        </p:tgtEl>
                                        <p:attrNameLst>
                                          <p:attrName>ppt_h</p:attrName>
                                        </p:attrNameLst>
                                      </p:cBhvr>
                                      <p:tavLst>
                                        <p:tav tm="0">
                                          <p:val>
                                            <p:fltVal val="0"/>
                                          </p:val>
                                        </p:tav>
                                        <p:tav tm="100000">
                                          <p:val>
                                            <p:strVal val="#ppt_h"/>
                                          </p:val>
                                        </p:tav>
                                      </p:tavLst>
                                    </p:anim>
                                    <p:animEffect transition="in" filter="fade">
                                      <p:cBhvr>
                                        <p:cTn id="37" dur="20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 calcmode="lin" valueType="num">
                                      <p:cBhvr>
                                        <p:cTn id="42" dur="2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43" dur="2000" fill="hold"/>
                                        <p:tgtEl>
                                          <p:spTgt spid="11">
                                            <p:txEl>
                                              <p:pRg st="7" end="7"/>
                                            </p:txEl>
                                          </p:spTgt>
                                        </p:tgtEl>
                                        <p:attrNameLst>
                                          <p:attrName>ppt_h</p:attrName>
                                        </p:attrNameLst>
                                      </p:cBhvr>
                                      <p:tavLst>
                                        <p:tav tm="0">
                                          <p:val>
                                            <p:fltVal val="0"/>
                                          </p:val>
                                        </p:tav>
                                        <p:tav tm="100000">
                                          <p:val>
                                            <p:strVal val="#ppt_h"/>
                                          </p:val>
                                        </p:tav>
                                      </p:tavLst>
                                    </p:anim>
                                    <p:animEffect transition="in" filter="fade">
                                      <p:cBhvr>
                                        <p:cTn id="44" dur="2000"/>
                                        <p:tgtEl>
                                          <p:spTgt spid="11">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anim calcmode="lin" valueType="num">
                                      <p:cBhvr>
                                        <p:cTn id="49" dur="2000" fill="hold"/>
                                        <p:tgtEl>
                                          <p:spTgt spid="11">
                                            <p:txEl>
                                              <p:pRg st="9" end="9"/>
                                            </p:txEl>
                                          </p:spTgt>
                                        </p:tgtEl>
                                        <p:attrNameLst>
                                          <p:attrName>ppt_w</p:attrName>
                                        </p:attrNameLst>
                                      </p:cBhvr>
                                      <p:tavLst>
                                        <p:tav tm="0">
                                          <p:val>
                                            <p:fltVal val="0"/>
                                          </p:val>
                                        </p:tav>
                                        <p:tav tm="100000">
                                          <p:val>
                                            <p:strVal val="#ppt_w"/>
                                          </p:val>
                                        </p:tav>
                                      </p:tavLst>
                                    </p:anim>
                                    <p:anim calcmode="lin" valueType="num">
                                      <p:cBhvr>
                                        <p:cTn id="50" dur="2000" fill="hold"/>
                                        <p:tgtEl>
                                          <p:spTgt spid="11">
                                            <p:txEl>
                                              <p:pRg st="9" end="9"/>
                                            </p:txEl>
                                          </p:spTgt>
                                        </p:tgtEl>
                                        <p:attrNameLst>
                                          <p:attrName>ppt_h</p:attrName>
                                        </p:attrNameLst>
                                      </p:cBhvr>
                                      <p:tavLst>
                                        <p:tav tm="0">
                                          <p:val>
                                            <p:fltVal val="0"/>
                                          </p:val>
                                        </p:tav>
                                        <p:tav tm="100000">
                                          <p:val>
                                            <p:strVal val="#ppt_h"/>
                                          </p:val>
                                        </p:tav>
                                      </p:tavLst>
                                    </p:anim>
                                    <p:animEffect transition="in" filter="fade">
                                      <p:cBhvr>
                                        <p:cTn id="51" dur="2000"/>
                                        <p:tgtEl>
                                          <p:spTgt spid="11">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11">
                                            <p:txEl>
                                              <p:pRg st="11" end="11"/>
                                            </p:txEl>
                                          </p:spTgt>
                                        </p:tgtEl>
                                        <p:attrNameLst>
                                          <p:attrName>style.visibility</p:attrName>
                                        </p:attrNameLst>
                                      </p:cBhvr>
                                      <p:to>
                                        <p:strVal val="visible"/>
                                      </p:to>
                                    </p:set>
                                    <p:anim calcmode="lin" valueType="num">
                                      <p:cBhvr>
                                        <p:cTn id="56" dur="2000" fill="hold"/>
                                        <p:tgtEl>
                                          <p:spTgt spid="11">
                                            <p:txEl>
                                              <p:pRg st="11" end="11"/>
                                            </p:txEl>
                                          </p:spTgt>
                                        </p:tgtEl>
                                        <p:attrNameLst>
                                          <p:attrName>ppt_w</p:attrName>
                                        </p:attrNameLst>
                                      </p:cBhvr>
                                      <p:tavLst>
                                        <p:tav tm="0">
                                          <p:val>
                                            <p:fltVal val="0"/>
                                          </p:val>
                                        </p:tav>
                                        <p:tav tm="100000">
                                          <p:val>
                                            <p:strVal val="#ppt_w"/>
                                          </p:val>
                                        </p:tav>
                                      </p:tavLst>
                                    </p:anim>
                                    <p:anim calcmode="lin" valueType="num">
                                      <p:cBhvr>
                                        <p:cTn id="57" dur="2000" fill="hold"/>
                                        <p:tgtEl>
                                          <p:spTgt spid="11">
                                            <p:txEl>
                                              <p:pRg st="11" end="11"/>
                                            </p:txEl>
                                          </p:spTgt>
                                        </p:tgtEl>
                                        <p:attrNameLst>
                                          <p:attrName>ppt_h</p:attrName>
                                        </p:attrNameLst>
                                      </p:cBhvr>
                                      <p:tavLst>
                                        <p:tav tm="0">
                                          <p:val>
                                            <p:fltVal val="0"/>
                                          </p:val>
                                        </p:tav>
                                        <p:tav tm="100000">
                                          <p:val>
                                            <p:strVal val="#ppt_h"/>
                                          </p:val>
                                        </p:tav>
                                      </p:tavLst>
                                    </p:anim>
                                    <p:animEffect transition="in" filter="fade">
                                      <p:cBhvr>
                                        <p:cTn id="58" dur="20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4" name="Текст 3"/>
          <p:cNvSpPr>
            <a:spLocks noGrp="1"/>
          </p:cNvSpPr>
          <p:nvPr>
            <p:ph type="body" sz="half" idx="2"/>
          </p:nvPr>
        </p:nvSpPr>
        <p:spPr>
          <a:xfrm>
            <a:off x="1391115" y="620688"/>
            <a:ext cx="10174480" cy="5760640"/>
          </a:xfrm>
        </p:spPr>
        <p:txBody>
          <a:bodyPr>
            <a:normAutofit fontScale="77500" lnSpcReduction="20000"/>
          </a:bodyPr>
          <a:lstStyle/>
          <a:p>
            <a:pPr algn="ctr"/>
            <a:r>
              <a:rPr lang="uk-UA" sz="3500" b="1" dirty="0" smtClean="0">
                <a:solidFill>
                  <a:srgbClr val="FF9900"/>
                </a:solidFill>
              </a:rPr>
              <a:t>ХІД УРОКУ</a:t>
            </a:r>
          </a:p>
          <a:p>
            <a:endParaRPr lang="uk-UA" sz="800" dirty="0" smtClean="0"/>
          </a:p>
          <a:p>
            <a:r>
              <a:rPr lang="uk-UA" sz="3000" b="1" dirty="0" smtClean="0">
                <a:solidFill>
                  <a:srgbClr val="FFC000"/>
                </a:solidFill>
              </a:rPr>
              <a:t>Вступна частина (10 </a:t>
            </a:r>
            <a:r>
              <a:rPr lang="uk-UA" sz="3000" b="1" dirty="0" err="1" smtClean="0">
                <a:solidFill>
                  <a:srgbClr val="FFC000"/>
                </a:solidFill>
              </a:rPr>
              <a:t>хв</a:t>
            </a:r>
            <a:r>
              <a:rPr lang="uk-UA" sz="3000" b="1" dirty="0" smtClean="0">
                <a:solidFill>
                  <a:srgbClr val="FFC000"/>
                </a:solidFill>
              </a:rPr>
              <a:t>)</a:t>
            </a:r>
          </a:p>
          <a:p>
            <a:pPr marL="457200" indent="-457200">
              <a:buAutoNum type="arabicPeriod"/>
            </a:pPr>
            <a:r>
              <a:rPr lang="uk-UA" sz="3000" b="1" dirty="0" smtClean="0">
                <a:solidFill>
                  <a:srgbClr val="FFC000"/>
                </a:solidFill>
              </a:rPr>
              <a:t>Прийом рапорту від  командира учбового взводу, привітання.</a:t>
            </a:r>
          </a:p>
          <a:p>
            <a:pPr marL="457200" indent="-457200">
              <a:buAutoNum type="arabicPeriod"/>
            </a:pPr>
            <a:r>
              <a:rPr lang="uk-UA" sz="3000" b="1" dirty="0" smtClean="0">
                <a:solidFill>
                  <a:srgbClr val="FFC000"/>
                </a:solidFill>
              </a:rPr>
              <a:t>Перевірка наявності особового складу. Оголошення теми та завдань уроку.</a:t>
            </a:r>
          </a:p>
          <a:p>
            <a:pPr marL="457200" indent="-457200" algn="just">
              <a:buAutoNum type="arabicPeriod"/>
            </a:pPr>
            <a:r>
              <a:rPr lang="uk-UA" sz="3000" b="1" dirty="0" smtClean="0">
                <a:solidFill>
                  <a:srgbClr val="FFC000"/>
                </a:solidFill>
              </a:rPr>
              <a:t>Стройове тренування у виконанні команд: </a:t>
            </a:r>
            <a:r>
              <a:rPr lang="uk-UA" sz="3000" b="1" dirty="0" err="1" smtClean="0">
                <a:solidFill>
                  <a:srgbClr val="FFC000"/>
                </a:solidFill>
              </a:rPr>
              <a:t>“Право-РУЧ”</a:t>
            </a:r>
            <a:r>
              <a:rPr lang="uk-UA" sz="3000" b="1" dirty="0" smtClean="0">
                <a:solidFill>
                  <a:srgbClr val="FFC000"/>
                </a:solidFill>
              </a:rPr>
              <a:t>, </a:t>
            </a:r>
            <a:r>
              <a:rPr lang="uk-UA" sz="3000" b="1" dirty="0" err="1" smtClean="0">
                <a:solidFill>
                  <a:srgbClr val="FFC000"/>
                </a:solidFill>
              </a:rPr>
              <a:t>“Ліво-РУЧ”</a:t>
            </a:r>
            <a:r>
              <a:rPr lang="uk-UA" sz="3000" b="1" dirty="0" smtClean="0">
                <a:solidFill>
                  <a:srgbClr val="FFC000"/>
                </a:solidFill>
              </a:rPr>
              <a:t>, </a:t>
            </a:r>
            <a:r>
              <a:rPr lang="uk-UA" sz="3000" b="1" dirty="0" err="1" smtClean="0">
                <a:solidFill>
                  <a:srgbClr val="FFC000"/>
                </a:solidFill>
              </a:rPr>
              <a:t>“Кру-ГОМ”</a:t>
            </a:r>
            <a:r>
              <a:rPr lang="uk-UA" sz="3000" b="1" dirty="0" smtClean="0">
                <a:solidFill>
                  <a:srgbClr val="FFC000"/>
                </a:solidFill>
              </a:rPr>
              <a:t>. Звернення до начальника: </a:t>
            </a:r>
            <a:r>
              <a:rPr lang="uk-UA" sz="3000" b="1" dirty="0" err="1" smtClean="0">
                <a:solidFill>
                  <a:srgbClr val="FFC000"/>
                </a:solidFill>
              </a:rPr>
              <a:t>“Товаришу</a:t>
            </a:r>
            <a:r>
              <a:rPr lang="uk-UA" sz="3000" b="1" dirty="0" smtClean="0">
                <a:solidFill>
                  <a:srgbClr val="FFC000"/>
                </a:solidFill>
              </a:rPr>
              <a:t> полковнику, дозвольте звернутись?”. Відповідь на звернення начальника (тренування в парах).</a:t>
            </a:r>
          </a:p>
          <a:p>
            <a:pPr marL="457200" indent="-457200">
              <a:buAutoNum type="arabicPeriod"/>
            </a:pPr>
            <a:r>
              <a:rPr lang="uk-UA" sz="3000" b="1" dirty="0" smtClean="0">
                <a:solidFill>
                  <a:srgbClr val="FFC000"/>
                </a:solidFill>
              </a:rPr>
              <a:t>Перевірка виконання домашнього завдання.</a:t>
            </a:r>
          </a:p>
          <a:p>
            <a:pPr marL="457200" indent="-457200"/>
            <a:r>
              <a:rPr lang="uk-UA" sz="3000" b="1" dirty="0" smtClean="0">
                <a:solidFill>
                  <a:srgbClr val="FFC000"/>
                </a:solidFill>
              </a:rPr>
              <a:t>	Контрольні запитання</a:t>
            </a:r>
          </a:p>
          <a:p>
            <a:pPr marL="457200" indent="-457200"/>
            <a:r>
              <a:rPr lang="uk-UA" sz="3000" b="1" dirty="0" smtClean="0">
                <a:solidFill>
                  <a:srgbClr val="FFC000"/>
                </a:solidFill>
              </a:rPr>
              <a:t>	1). Назвати учасників воєнних конфліктів та їх статуси.</a:t>
            </a:r>
          </a:p>
          <a:p>
            <a:pPr marL="457200" indent="-457200"/>
            <a:r>
              <a:rPr lang="uk-UA" sz="3000" b="1" dirty="0" smtClean="0">
                <a:solidFill>
                  <a:srgbClr val="FFC000"/>
                </a:solidFill>
              </a:rPr>
              <a:t>	2). Назвати заборонені способи ведення війни.</a:t>
            </a:r>
          </a:p>
          <a:p>
            <a:pPr marL="457200" indent="-457200"/>
            <a:r>
              <a:rPr lang="uk-UA" sz="3000" b="1" dirty="0" smtClean="0">
                <a:solidFill>
                  <a:srgbClr val="FFC000"/>
                </a:solidFill>
              </a:rPr>
              <a:t>	3). Які ви знаєте норми </a:t>
            </a:r>
            <a:r>
              <a:rPr lang="uk-UA" sz="3000" b="1" dirty="0" err="1" smtClean="0">
                <a:solidFill>
                  <a:srgbClr val="FFC000"/>
                </a:solidFill>
              </a:rPr>
              <a:t>МГП</a:t>
            </a:r>
            <a:r>
              <a:rPr lang="uk-UA" sz="3000" b="1" dirty="0" smtClean="0">
                <a:solidFill>
                  <a:srgbClr val="FFC000"/>
                </a:solidFill>
              </a:rPr>
              <a:t> стосовно військовополонених, жінок, дітей?</a:t>
            </a:r>
            <a:endParaRPr lang="ru-RU" sz="3000" b="1" dirty="0">
              <a:solidFill>
                <a:srgbClr val="FFC000"/>
              </a:solidFill>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uk-UA" sz="3600" b="1" dirty="0" smtClean="0">
                <a:solidFill>
                  <a:schemeClr val="bg1"/>
                </a:solidFill>
                <a:latin typeface="Times New Roman" panose="02020603050405020304" pitchFamily="18" charset="0"/>
                <a:cs typeface="Times New Roman" panose="02020603050405020304" pitchFamily="18" charset="0"/>
              </a:rPr>
              <a:t>1</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1" name="Текст 10"/>
          <p:cNvSpPr>
            <a:spLocks noGrp="1"/>
          </p:cNvSpPr>
          <p:nvPr>
            <p:ph type="body" sz="half" idx="2"/>
          </p:nvPr>
        </p:nvSpPr>
        <p:spPr>
          <a:xfrm>
            <a:off x="621804" y="404664"/>
            <a:ext cx="11154147" cy="6120680"/>
          </a:xfrm>
        </p:spPr>
        <p:txBody>
          <a:bodyPr>
            <a:normAutofit fontScale="92500"/>
          </a:bodyPr>
          <a:lstStyle/>
          <a:p>
            <a:pPr algn="ctr">
              <a:lnSpc>
                <a:spcPct val="150000"/>
              </a:lnSpc>
            </a:pPr>
            <a:r>
              <a:rPr lang="uk-UA" sz="2800" b="1" dirty="0" smtClean="0"/>
              <a:t>ОСНОВНА ЧАСТИНА (25 хв.)</a:t>
            </a:r>
          </a:p>
          <a:p>
            <a:pPr>
              <a:lnSpc>
                <a:spcPct val="150000"/>
              </a:lnSpc>
            </a:pPr>
            <a:r>
              <a:rPr lang="uk-UA" sz="2800" b="1" dirty="0" smtClean="0"/>
              <a:t>1. ПЕРЕСУВАННЯ НА ПОЛІ БОЮ</a:t>
            </a:r>
            <a:endParaRPr lang="ru-RU" sz="2800" dirty="0" smtClean="0"/>
          </a:p>
          <a:p>
            <a:pPr algn="just" fontAlgn="base">
              <a:lnSpc>
                <a:spcPct val="150000"/>
              </a:lnSpc>
            </a:pPr>
            <a:r>
              <a:rPr lang="ru-RU" sz="2800" b="1" dirty="0" err="1" smtClean="0"/>
              <a:t>Пересування</a:t>
            </a:r>
            <a:r>
              <a:rPr lang="ru-RU" sz="2800" b="1" dirty="0" smtClean="0"/>
              <a:t> </a:t>
            </a:r>
            <a:r>
              <a:rPr lang="ru-RU" sz="2800" b="1" dirty="0" err="1" smtClean="0"/>
              <a:t>є</a:t>
            </a:r>
            <a:r>
              <a:rPr lang="ru-RU" sz="2800" b="1" dirty="0" smtClean="0"/>
              <a:t> основою </a:t>
            </a:r>
            <a:r>
              <a:rPr lang="ru-RU" sz="2800" b="1" dirty="0" err="1" smtClean="0"/>
              <a:t>бойових</a:t>
            </a:r>
            <a:r>
              <a:rPr lang="ru-RU" sz="2800" b="1" dirty="0" smtClean="0"/>
              <a:t> </a:t>
            </a:r>
            <a:r>
              <a:rPr lang="ru-RU" sz="2800" b="1" dirty="0" err="1" smtClean="0"/>
              <a:t>дій</a:t>
            </a:r>
            <a:r>
              <a:rPr lang="ru-RU" sz="2800" b="1" dirty="0" smtClean="0"/>
              <a:t> в </a:t>
            </a:r>
            <a:r>
              <a:rPr lang="ru-RU" sz="2800" b="1" dirty="0" err="1" smtClean="0"/>
              <a:t>будь-якому</a:t>
            </a:r>
            <a:r>
              <a:rPr lang="ru-RU" sz="2800" b="1" dirty="0" smtClean="0"/>
              <a:t> </a:t>
            </a:r>
            <a:r>
              <a:rPr lang="ru-RU" sz="2800" b="1" dirty="0" err="1" smtClean="0"/>
              <a:t>виді</a:t>
            </a:r>
            <a:r>
              <a:rPr lang="ru-RU" sz="2800" b="1" dirty="0" smtClean="0"/>
              <a:t> бою.</a:t>
            </a:r>
            <a:r>
              <a:rPr lang="ru-RU" sz="2800" dirty="0" smtClean="0"/>
              <a:t> В </a:t>
            </a:r>
            <a:r>
              <a:rPr lang="ru-RU" sz="2800" dirty="0" err="1" smtClean="0"/>
              <a:t>пішому</a:t>
            </a:r>
            <a:r>
              <a:rPr lang="ru-RU" sz="2800" dirty="0" smtClean="0"/>
              <a:t> порядку </a:t>
            </a:r>
            <a:r>
              <a:rPr lang="ru-RU" sz="2800" b="1" dirty="0" smtClean="0"/>
              <a:t>солдат</a:t>
            </a:r>
            <a:r>
              <a:rPr lang="ru-RU" sz="2800" dirty="0" smtClean="0"/>
              <a:t> </a:t>
            </a:r>
            <a:r>
              <a:rPr lang="ru-RU" sz="2800" dirty="0" err="1" smtClean="0"/>
              <a:t>під</a:t>
            </a:r>
            <a:r>
              <a:rPr lang="ru-RU" sz="2800" dirty="0" smtClean="0"/>
              <a:t> час бою </a:t>
            </a:r>
            <a:r>
              <a:rPr lang="ru-RU" sz="2800" b="1" dirty="0" err="1" smtClean="0"/>
              <a:t>пересувається</a:t>
            </a:r>
            <a:r>
              <a:rPr lang="ru-RU" sz="2800" dirty="0" smtClean="0"/>
              <a:t> </a:t>
            </a:r>
            <a:r>
              <a:rPr lang="ru-RU" sz="2800" b="1" dirty="0" err="1" smtClean="0"/>
              <a:t>трьома</a:t>
            </a:r>
            <a:r>
              <a:rPr lang="ru-RU" sz="2800" b="1" dirty="0" smtClean="0"/>
              <a:t> способами</a:t>
            </a:r>
            <a:r>
              <a:rPr lang="ru-RU" sz="2800" dirty="0" smtClean="0"/>
              <a:t>, </a:t>
            </a:r>
            <a:r>
              <a:rPr lang="ru-RU" sz="2800" dirty="0" err="1" smtClean="0"/>
              <a:t>залежно</a:t>
            </a:r>
            <a:r>
              <a:rPr lang="ru-RU" sz="2800" dirty="0" smtClean="0"/>
              <a:t> </a:t>
            </a:r>
            <a:r>
              <a:rPr lang="ru-RU" sz="2800" dirty="0" err="1" smtClean="0"/>
              <a:t>від</a:t>
            </a:r>
            <a:r>
              <a:rPr lang="ru-RU" sz="2800" dirty="0" smtClean="0"/>
              <a:t> умов обстановки, </a:t>
            </a:r>
            <a:r>
              <a:rPr lang="ru-RU" sz="2800" dirty="0" err="1" smtClean="0"/>
              <a:t>вогневих</a:t>
            </a:r>
            <a:r>
              <a:rPr lang="ru-RU" sz="2800" dirty="0" smtClean="0"/>
              <a:t> </a:t>
            </a:r>
            <a:r>
              <a:rPr lang="ru-RU" sz="2800" dirty="0" err="1" smtClean="0"/>
              <a:t>дій</a:t>
            </a:r>
            <a:r>
              <a:rPr lang="ru-RU" sz="2800" dirty="0" smtClean="0"/>
              <a:t> противника та характеру </a:t>
            </a:r>
            <a:r>
              <a:rPr lang="ru-RU" sz="2800" dirty="0" err="1" smtClean="0"/>
              <a:t>місцевості</a:t>
            </a:r>
            <a:r>
              <a:rPr lang="ru-RU" sz="2800" dirty="0" smtClean="0"/>
              <a:t>, а </a:t>
            </a:r>
            <a:r>
              <a:rPr lang="ru-RU" sz="2800" dirty="0" err="1" smtClean="0"/>
              <a:t>саме</a:t>
            </a:r>
            <a:r>
              <a:rPr lang="ru-RU" sz="2800" dirty="0" smtClean="0"/>
              <a:t>:</a:t>
            </a:r>
          </a:p>
          <a:p>
            <a:pPr fontAlgn="base">
              <a:lnSpc>
                <a:spcPct val="150000"/>
              </a:lnSpc>
            </a:pPr>
            <a:r>
              <a:rPr lang="ru-RU" sz="2800" b="1" dirty="0" smtClean="0"/>
              <a:t>1) </a:t>
            </a:r>
            <a:r>
              <a:rPr lang="ru-RU" sz="2800" b="1" dirty="0" err="1" smtClean="0"/>
              <a:t>кроком</a:t>
            </a:r>
            <a:r>
              <a:rPr lang="ru-RU" sz="2800" b="1" dirty="0" smtClean="0"/>
              <a:t> (</a:t>
            </a:r>
            <a:r>
              <a:rPr lang="ru-RU" sz="2800" b="1" dirty="0" err="1" smtClean="0"/>
              <a:t>бігом</a:t>
            </a:r>
            <a:r>
              <a:rPr lang="ru-RU" sz="2800" b="1" dirty="0" smtClean="0"/>
              <a:t>);</a:t>
            </a:r>
          </a:p>
          <a:p>
            <a:pPr fontAlgn="base">
              <a:lnSpc>
                <a:spcPct val="150000"/>
              </a:lnSpc>
            </a:pPr>
            <a:r>
              <a:rPr lang="ru-RU" sz="2800" b="1" dirty="0" smtClean="0"/>
              <a:t>2) </a:t>
            </a:r>
            <a:r>
              <a:rPr lang="ru-RU" sz="2800" b="1" dirty="0" err="1" smtClean="0"/>
              <a:t>перебіганням</a:t>
            </a:r>
            <a:r>
              <a:rPr lang="ru-RU" sz="2800" b="1" dirty="0" smtClean="0"/>
              <a:t>;</a:t>
            </a:r>
          </a:p>
          <a:p>
            <a:pPr fontAlgn="base">
              <a:lnSpc>
                <a:spcPct val="150000"/>
              </a:lnSpc>
            </a:pPr>
            <a:r>
              <a:rPr lang="ru-RU" sz="2800" b="1" dirty="0" smtClean="0"/>
              <a:t>3) </a:t>
            </a:r>
            <a:r>
              <a:rPr lang="ru-RU" sz="2800" b="1" dirty="0" err="1" smtClean="0"/>
              <a:t>переповзанням</a:t>
            </a:r>
            <a:r>
              <a:rPr lang="ru-RU" sz="2800" b="1" dirty="0" smtClean="0"/>
              <a:t>.</a:t>
            </a:r>
          </a:p>
          <a:p>
            <a:pPr>
              <a:lnSpc>
                <a:spcPct val="150000"/>
              </a:lnSpc>
            </a:pPr>
            <a:endParaRPr lang="ru-RU" sz="2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solidFill>
                  <a:schemeClr val="bg1"/>
                </a:solidFill>
                <a:latin typeface="Times New Roman" panose="02020603050405020304" pitchFamily="18" charset="0"/>
                <a:cs typeface="Times New Roman" panose="02020603050405020304" pitchFamily="18" charset="0"/>
              </a:rPr>
              <a:t>1.1</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1" name="Текст 10"/>
          <p:cNvSpPr>
            <a:spLocks noGrp="1"/>
          </p:cNvSpPr>
          <p:nvPr>
            <p:ph type="body" sz="half" idx="2"/>
          </p:nvPr>
        </p:nvSpPr>
        <p:spPr>
          <a:xfrm>
            <a:off x="5518498" y="404664"/>
            <a:ext cx="6257453" cy="2592288"/>
          </a:xfrm>
        </p:spPr>
        <p:txBody>
          <a:bodyPr>
            <a:normAutofit fontScale="77500" lnSpcReduction="20000"/>
          </a:bodyPr>
          <a:lstStyle/>
          <a:p>
            <a:pPr algn="just" fontAlgn="base"/>
            <a:r>
              <a:rPr lang="uk-UA" sz="3100" b="1" dirty="0" smtClean="0">
                <a:latin typeface="Times New Roman" pitchFamily="18" charset="0"/>
                <a:cs typeface="Times New Roman" pitchFamily="18" charset="0"/>
              </a:rPr>
              <a:t>Прискорений крок або біг</a:t>
            </a:r>
            <a:r>
              <a:rPr lang="uk-UA" sz="3100" dirty="0" smtClean="0">
                <a:latin typeface="Times New Roman" pitchFamily="18" charset="0"/>
                <a:cs typeface="Times New Roman" pitchFamily="18" charset="0"/>
              </a:rPr>
              <a:t> (на повний зріст або пригинаючись) застосовується для подолання ділянок місцевості, недоступної для спостереження і вогню противника. Темп прискореної ходьби у середньому кроків за 1 хв., довжина кроку 80-90 см. Щоб подовжити крок, треба швидше і дужче розгинати ту ногу, що позаду, і більше виносити другу ногу стегном уперед. </a:t>
            </a:r>
            <a:endParaRPr lang="ru-RU" sz="3100" dirty="0" smtClean="0">
              <a:latin typeface="Times New Roman" pitchFamily="18" charset="0"/>
              <a:cs typeface="Times New Roman" pitchFamily="18" charset="0"/>
            </a:endParaRPr>
          </a:p>
          <a:p>
            <a:pPr fontAlgn="base"/>
            <a:endParaRPr lang="ru-RU" sz="2900" dirty="0" smtClean="0"/>
          </a:p>
          <a:p>
            <a:pPr>
              <a:lnSpc>
                <a:spcPct val="150000"/>
              </a:lnSpc>
            </a:pPr>
            <a:endParaRPr lang="ru-RU" sz="2400" dirty="0"/>
          </a:p>
        </p:txBody>
      </p:sp>
      <p:pic>
        <p:nvPicPr>
          <p:cNvPr id="33794" name="Picture 2"/>
          <p:cNvPicPr>
            <a:picLocks noChangeAspect="1" noChangeArrowheads="1"/>
          </p:cNvPicPr>
          <p:nvPr/>
        </p:nvPicPr>
        <p:blipFill>
          <a:blip r:embed="rId2" cstate="print"/>
          <a:srcRect l="4762" t="1516" r="11905" b="19697"/>
          <a:stretch>
            <a:fillRect/>
          </a:stretch>
        </p:blipFill>
        <p:spPr bwMode="auto">
          <a:xfrm>
            <a:off x="1775058" y="0"/>
            <a:ext cx="2879570" cy="2880320"/>
          </a:xfrm>
          <a:prstGeom prst="rect">
            <a:avLst/>
          </a:prstGeom>
          <a:noFill/>
          <a:ln w="9525">
            <a:noFill/>
            <a:miter lim="800000"/>
            <a:headEnd/>
            <a:tailEnd/>
          </a:ln>
        </p:spPr>
      </p:pic>
      <p:sp>
        <p:nvSpPr>
          <p:cNvPr id="10" name="Прямоугольник 9"/>
          <p:cNvSpPr/>
          <p:nvPr/>
        </p:nvSpPr>
        <p:spPr>
          <a:xfrm>
            <a:off x="1125860" y="3356993"/>
            <a:ext cx="4872567" cy="3046988"/>
          </a:xfrm>
          <a:prstGeom prst="rect">
            <a:avLst/>
          </a:prstGeom>
        </p:spPr>
        <p:txBody>
          <a:bodyPr wrap="square">
            <a:spAutoFit/>
          </a:bodyPr>
          <a:lstStyle/>
          <a:p>
            <a:pPr algn="just"/>
            <a:r>
              <a:rPr lang="uk-UA" sz="2400" dirty="0" smtClean="0">
                <a:latin typeface="Times New Roman" pitchFamily="18" charset="0"/>
                <a:cs typeface="Times New Roman" pitchFamily="18" charset="0"/>
              </a:rPr>
              <a:t>Оскільки тривале пересування прискореним кроком дуже стомлює, при швидкісному пересуванні доцільно чергувати ходьбу і біг. </a:t>
            </a:r>
            <a:r>
              <a:rPr lang="ru-RU" sz="2400" dirty="0" smtClean="0">
                <a:latin typeface="Times New Roman" pitchFamily="18" charset="0"/>
                <a:cs typeface="Times New Roman" pitchFamily="18" charset="0"/>
              </a:rPr>
              <a:t>У </a:t>
            </a:r>
            <a:r>
              <a:rPr lang="ru-RU" sz="2400" dirty="0" err="1" smtClean="0">
                <a:latin typeface="Times New Roman" pitchFamily="18" charset="0"/>
                <a:cs typeface="Times New Roman" pitchFamily="18" charset="0"/>
              </a:rPr>
              <a:t>такий</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спосіб</a:t>
            </a:r>
            <a:r>
              <a:rPr lang="ru-RU" sz="2400" dirty="0" smtClean="0">
                <a:latin typeface="Times New Roman" pitchFamily="18" charset="0"/>
                <a:cs typeface="Times New Roman" pitchFamily="18" charset="0"/>
              </a:rPr>
              <a:t> солдат </a:t>
            </a:r>
            <a:r>
              <a:rPr lang="ru-RU" sz="2400" dirty="0" err="1" smtClean="0">
                <a:latin typeface="Times New Roman" pitchFamily="18" charset="0"/>
                <a:cs typeface="Times New Roman" pitchFamily="18" charset="0"/>
              </a:rPr>
              <a:t>рухається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в </a:t>
            </a:r>
            <a:r>
              <a:rPr lang="ru-RU" sz="2400" dirty="0" err="1" smtClean="0">
                <a:latin typeface="Times New Roman" pitchFamily="18" charset="0"/>
                <a:cs typeface="Times New Roman" pitchFamily="18" charset="0"/>
              </a:rPr>
              <a:t>ході</a:t>
            </a:r>
            <a:r>
              <a:rPr lang="ru-RU" sz="2400" dirty="0" smtClean="0">
                <a:latin typeface="Times New Roman" pitchFamily="18" charset="0"/>
                <a:cs typeface="Times New Roman" pitchFamily="18" charset="0"/>
              </a:rPr>
              <a:t> атаки, </a:t>
            </a:r>
            <a:r>
              <a:rPr lang="ru-RU" sz="2400" dirty="0" err="1" smtClean="0">
                <a:latin typeface="Times New Roman" pitchFamily="18" charset="0"/>
                <a:cs typeface="Times New Roman" pitchFamily="18" charset="0"/>
              </a:rPr>
              <a:t>тримаючи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зброю</a:t>
            </a:r>
            <a:r>
              <a:rPr lang="ru-RU" sz="2400" dirty="0" smtClean="0">
                <a:latin typeface="Times New Roman" pitchFamily="18" charset="0"/>
                <a:cs typeface="Times New Roman" pitchFamily="18" charset="0"/>
              </a:rPr>
              <a:t> в </a:t>
            </a:r>
            <a:r>
              <a:rPr lang="ru-RU" sz="2400" dirty="0" err="1" smtClean="0">
                <a:latin typeface="Times New Roman" pitchFamily="18" charset="0"/>
                <a:cs typeface="Times New Roman" pitchFamily="18" charset="0"/>
              </a:rPr>
              <a:t>положенні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готовності</a:t>
            </a:r>
            <a:r>
              <a:rPr lang="ru-RU" sz="2400" dirty="0" smtClean="0">
                <a:latin typeface="Times New Roman" pitchFamily="18" charset="0"/>
                <a:cs typeface="Times New Roman" pitchFamily="18" charset="0"/>
              </a:rPr>
              <a:t> до </a:t>
            </a:r>
            <a:r>
              <a:rPr lang="ru-RU" sz="2400" dirty="0" err="1" smtClean="0">
                <a:latin typeface="Times New Roman" pitchFamily="18" charset="0"/>
                <a:cs typeface="Times New Roman" pitchFamily="18" charset="0"/>
              </a:rPr>
              <a:t>негайного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відкриття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вогню</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12" name="Picture 2"/>
          <p:cNvPicPr>
            <a:picLocks noChangeAspect="1" noChangeArrowheads="1"/>
          </p:cNvPicPr>
          <p:nvPr/>
        </p:nvPicPr>
        <p:blipFill>
          <a:blip r:embed="rId3" cstate="print"/>
          <a:srcRect r="5737" b="10865"/>
          <a:stretch>
            <a:fillRect/>
          </a:stretch>
        </p:blipFill>
        <p:spPr bwMode="auto">
          <a:xfrm>
            <a:off x="6382370" y="3068960"/>
            <a:ext cx="3935412" cy="3456384"/>
          </a:xfrm>
          <a:prstGeom prst="rect">
            <a:avLst/>
          </a:prstGeom>
          <a:noFill/>
          <a:ln w="9525">
            <a:solidFill>
              <a:srgbClr val="FFC000"/>
            </a:solid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solidFill>
                  <a:schemeClr val="bg1"/>
                </a:solidFill>
                <a:latin typeface="Times New Roman" panose="02020603050405020304" pitchFamily="18" charset="0"/>
                <a:cs typeface="Times New Roman" panose="02020603050405020304" pitchFamily="18" charset="0"/>
              </a:rPr>
              <a:t>1.1</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0" name="Прямоугольник 9"/>
          <p:cNvSpPr/>
          <p:nvPr/>
        </p:nvSpPr>
        <p:spPr>
          <a:xfrm>
            <a:off x="6670326" y="836712"/>
            <a:ext cx="4991255" cy="4154984"/>
          </a:xfrm>
          <a:prstGeom prst="rect">
            <a:avLst/>
          </a:prstGeom>
        </p:spPr>
        <p:txBody>
          <a:bodyPr wrap="square">
            <a:spAutoFit/>
          </a:bodyPr>
          <a:lstStyle/>
          <a:p>
            <a:pPr algn="just" fontAlgn="base"/>
            <a:r>
              <a:rPr lang="ru-RU" sz="2400" dirty="0" smtClean="0"/>
              <a:t>Ходьба </a:t>
            </a:r>
            <a:r>
              <a:rPr lang="ru-RU" sz="2400" dirty="0" err="1" smtClean="0"/>
              <a:t>пригинаючись</a:t>
            </a:r>
            <a:r>
              <a:rPr lang="ru-RU" sz="2400" dirty="0" smtClean="0"/>
              <a:t> </a:t>
            </a:r>
            <a:r>
              <a:rPr lang="ru-RU" sz="2400" dirty="0" err="1" smtClean="0"/>
              <a:t>застосовується</a:t>
            </a:r>
            <a:r>
              <a:rPr lang="ru-RU" sz="2400" dirty="0" smtClean="0"/>
              <a:t> для </a:t>
            </a:r>
            <a:r>
              <a:rPr lang="ru-RU" sz="2400" dirty="0" err="1" smtClean="0"/>
              <a:t>прихованого</a:t>
            </a:r>
            <a:r>
              <a:rPr lang="ru-RU" sz="2400" dirty="0" smtClean="0"/>
              <a:t> </a:t>
            </a:r>
            <a:r>
              <a:rPr lang="ru-RU" sz="2400" dirty="0" err="1" smtClean="0"/>
              <a:t>пересування</a:t>
            </a:r>
            <a:r>
              <a:rPr lang="ru-RU" sz="2400" dirty="0" smtClean="0"/>
              <a:t> </a:t>
            </a:r>
            <a:r>
              <a:rPr lang="ru-RU" sz="2400" dirty="0" err="1" smtClean="0"/>
              <a:t>місцевістю</a:t>
            </a:r>
            <a:r>
              <a:rPr lang="ru-RU" sz="2400" dirty="0" smtClean="0"/>
              <a:t> </a:t>
            </a:r>
            <a:r>
              <a:rPr lang="ru-RU" sz="2400" dirty="0" err="1" smtClean="0"/>
              <a:t>з</a:t>
            </a:r>
            <a:r>
              <a:rPr lang="ru-RU" sz="2400" dirty="0" smtClean="0"/>
              <a:t> </a:t>
            </a:r>
            <a:r>
              <a:rPr lang="ru-RU" sz="2400" dirty="0" err="1" smtClean="0"/>
              <a:t>невисокими</a:t>
            </a:r>
            <a:r>
              <a:rPr lang="ru-RU" sz="2400" dirty="0" smtClean="0"/>
              <a:t> </a:t>
            </a:r>
            <a:r>
              <a:rPr lang="ru-RU" sz="2400" dirty="0" err="1" smtClean="0"/>
              <a:t>укриттями</a:t>
            </a:r>
            <a:r>
              <a:rPr lang="ru-RU" sz="2400" dirty="0" smtClean="0"/>
              <a:t> (</a:t>
            </a:r>
            <a:r>
              <a:rPr lang="ru-RU" sz="2400" dirty="0" err="1" smtClean="0"/>
              <a:t>низькі</a:t>
            </a:r>
            <a:r>
              <a:rPr lang="ru-RU" sz="2400" dirty="0" smtClean="0"/>
              <a:t> </a:t>
            </a:r>
            <a:r>
              <a:rPr lang="ru-RU" sz="2400" dirty="0" err="1" smtClean="0"/>
              <a:t>кущі</a:t>
            </a:r>
            <a:r>
              <a:rPr lang="ru-RU" sz="2400" dirty="0" smtClean="0"/>
              <a:t>, </a:t>
            </a:r>
            <a:r>
              <a:rPr lang="ru-RU" sz="2400" dirty="0" err="1" smtClean="0"/>
              <a:t>висока</a:t>
            </a:r>
            <a:r>
              <a:rPr lang="ru-RU" sz="2400" dirty="0" smtClean="0"/>
              <a:t> трава, канава </a:t>
            </a:r>
            <a:r>
              <a:rPr lang="ru-RU" sz="2400" dirty="0" err="1" smtClean="0"/>
              <a:t>тощо</a:t>
            </a:r>
            <a:r>
              <a:rPr lang="ru-RU" sz="2400" dirty="0" smtClean="0"/>
              <a:t>). </a:t>
            </a:r>
            <a:r>
              <a:rPr lang="ru-RU" sz="2400" dirty="0" err="1" smtClean="0"/>
              <a:t>Потрібно</a:t>
            </a:r>
            <a:r>
              <a:rPr lang="ru-RU" sz="2400" dirty="0" smtClean="0"/>
              <a:t> </a:t>
            </a:r>
            <a:r>
              <a:rPr lang="ru-RU" sz="2400" dirty="0" err="1" smtClean="0"/>
              <a:t>зігнути</a:t>
            </a:r>
            <a:r>
              <a:rPr lang="ru-RU" sz="2400" dirty="0" smtClean="0"/>
              <a:t> ноги в </a:t>
            </a:r>
            <a:r>
              <a:rPr lang="ru-RU" sz="2400" dirty="0" err="1" smtClean="0"/>
              <a:t>колінах</a:t>
            </a:r>
            <a:r>
              <a:rPr lang="ru-RU" sz="2400" dirty="0" smtClean="0"/>
              <a:t>, </a:t>
            </a:r>
            <a:r>
              <a:rPr lang="ru-RU" sz="2400" dirty="0" err="1" smtClean="0"/>
              <a:t>податися</a:t>
            </a:r>
            <a:r>
              <a:rPr lang="ru-RU" sz="2400" dirty="0" smtClean="0"/>
              <a:t> корпусом </a:t>
            </a:r>
            <a:r>
              <a:rPr lang="ru-RU" sz="2400" dirty="0" err="1" smtClean="0"/>
              <a:t>уперед</a:t>
            </a:r>
            <a:r>
              <a:rPr lang="ru-RU" sz="2400" dirty="0" smtClean="0"/>
              <a:t>, </a:t>
            </a:r>
            <a:r>
              <a:rPr lang="ru-RU" sz="2400" dirty="0" err="1" smtClean="0"/>
              <a:t>дивитися</a:t>
            </a:r>
            <a:r>
              <a:rPr lang="ru-RU" sz="2400" dirty="0" smtClean="0"/>
              <a:t> перед собою </a:t>
            </a:r>
            <a:r>
              <a:rPr lang="ru-RU" sz="2400" dirty="0" err="1" smtClean="0"/>
              <a:t>і</a:t>
            </a:r>
            <a:r>
              <a:rPr lang="ru-RU" sz="2400" dirty="0" smtClean="0"/>
              <a:t> </a:t>
            </a:r>
            <a:r>
              <a:rPr lang="ru-RU" sz="2400" dirty="0" err="1" smtClean="0"/>
              <a:t>рухатися</a:t>
            </a:r>
            <a:r>
              <a:rPr lang="ru-RU" sz="2400" dirty="0" smtClean="0"/>
              <a:t> нешироким </a:t>
            </a:r>
            <a:r>
              <a:rPr lang="ru-RU" sz="2400" dirty="0" err="1" smtClean="0"/>
              <a:t>кроком</a:t>
            </a:r>
            <a:r>
              <a:rPr lang="ru-RU" sz="2400" dirty="0" smtClean="0"/>
              <a:t>. </a:t>
            </a:r>
            <a:r>
              <a:rPr lang="ru-RU" sz="2400" dirty="0" err="1" smtClean="0"/>
              <a:t>Усі</a:t>
            </a:r>
            <a:r>
              <a:rPr lang="ru-RU" sz="2400" dirty="0" smtClean="0"/>
              <a:t> </a:t>
            </a:r>
            <a:r>
              <a:rPr lang="ru-RU" sz="2400" dirty="0" err="1" smtClean="0"/>
              <a:t>рухи</a:t>
            </a:r>
            <a:r>
              <a:rPr lang="ru-RU" sz="2400" dirty="0" smtClean="0"/>
              <a:t> </a:t>
            </a:r>
            <a:r>
              <a:rPr lang="ru-RU" sz="2400" dirty="0" err="1" smtClean="0"/>
              <a:t>виконуються</a:t>
            </a:r>
            <a:r>
              <a:rPr lang="ru-RU" sz="2400" dirty="0" smtClean="0"/>
              <a:t> </a:t>
            </a:r>
            <a:r>
              <a:rPr lang="ru-RU" sz="2400" dirty="0" err="1" smtClean="0"/>
              <a:t>вільно</a:t>
            </a:r>
            <a:r>
              <a:rPr lang="ru-RU" sz="2400" dirty="0" smtClean="0"/>
              <a:t>, без </a:t>
            </a:r>
            <a:r>
              <a:rPr lang="ru-RU" sz="2400" dirty="0" err="1" smtClean="0"/>
              <a:t>напруження</a:t>
            </a:r>
            <a:r>
              <a:rPr lang="ru-RU" sz="2400" dirty="0" smtClean="0"/>
              <a:t>.</a:t>
            </a:r>
          </a:p>
        </p:txBody>
      </p:sp>
      <p:pic>
        <p:nvPicPr>
          <p:cNvPr id="34819" name="Picture 3"/>
          <p:cNvPicPr>
            <a:picLocks noChangeAspect="1" noChangeArrowheads="1"/>
          </p:cNvPicPr>
          <p:nvPr/>
        </p:nvPicPr>
        <p:blipFill>
          <a:blip r:embed="rId2" cstate="print"/>
          <a:srcRect r="9302" b="8824"/>
          <a:stretch>
            <a:fillRect/>
          </a:stretch>
        </p:blipFill>
        <p:spPr bwMode="auto">
          <a:xfrm>
            <a:off x="1583086" y="836712"/>
            <a:ext cx="4827151" cy="518457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solidFill>
                  <a:schemeClr val="bg1"/>
                </a:solidFill>
                <a:latin typeface="Times New Roman" panose="02020603050405020304" pitchFamily="18" charset="0"/>
                <a:cs typeface="Times New Roman" panose="02020603050405020304" pitchFamily="18" charset="0"/>
              </a:rPr>
              <a:t>1.1</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1" name="Текст 10"/>
          <p:cNvSpPr>
            <a:spLocks noGrp="1"/>
          </p:cNvSpPr>
          <p:nvPr>
            <p:ph type="body" sz="half" idx="2"/>
          </p:nvPr>
        </p:nvSpPr>
        <p:spPr>
          <a:xfrm>
            <a:off x="6094412" y="404664"/>
            <a:ext cx="5681539" cy="6453336"/>
          </a:xfrm>
        </p:spPr>
        <p:txBody>
          <a:bodyPr>
            <a:noAutofit/>
          </a:bodyPr>
          <a:lstStyle/>
          <a:p>
            <a:pPr algn="just" fontAlgn="base"/>
            <a:endParaRPr lang="ru-RU" sz="2400" dirty="0" smtClean="0">
              <a:latin typeface="Times New Roman" pitchFamily="18" charset="0"/>
              <a:cs typeface="Times New Roman" pitchFamily="18" charset="0"/>
            </a:endParaRPr>
          </a:p>
          <a:p>
            <a:pPr algn="just" fontAlgn="base"/>
            <a:r>
              <a:rPr lang="ru-RU" sz="2400" dirty="0" smtClean="0">
                <a:latin typeface="Times New Roman" pitchFamily="18" charset="0"/>
                <a:cs typeface="Times New Roman" pitchFamily="18" charset="0"/>
              </a:rPr>
              <a:t>Рух </a:t>
            </a:r>
            <a:r>
              <a:rPr lang="ru-RU" sz="2400" dirty="0" err="1" smtClean="0">
                <a:latin typeface="Times New Roman" pitchFamily="18" charset="0"/>
                <a:cs typeface="Times New Roman" pitchFamily="18" charset="0"/>
              </a:rPr>
              <a:t>угору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здійснюється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вкороченим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кроком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нахилом</a:t>
            </a:r>
            <a:r>
              <a:rPr lang="ru-RU" sz="2400" dirty="0" smtClean="0">
                <a:latin typeface="Times New Roman" pitchFamily="18" charset="0"/>
                <a:cs typeface="Times New Roman" pitchFamily="18" charset="0"/>
              </a:rPr>
              <a:t> корпуса вперед. При </a:t>
            </a:r>
            <a:r>
              <a:rPr lang="ru-RU" sz="2400" dirty="0" err="1" smtClean="0">
                <a:latin typeface="Times New Roman" pitchFamily="18" charset="0"/>
                <a:cs typeface="Times New Roman" pitchFamily="18" charset="0"/>
              </a:rPr>
              <a:t>значній</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крутизні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сходження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краще</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робити</a:t>
            </a:r>
            <a:r>
              <a:rPr lang="ru-RU" sz="2400" dirty="0" smtClean="0">
                <a:latin typeface="Times New Roman" pitchFamily="18" charset="0"/>
                <a:cs typeface="Times New Roman" pitchFamily="18" charset="0"/>
              </a:rPr>
              <a:t> зигзаги, </a:t>
            </a:r>
            <a:r>
              <a:rPr lang="ru-RU" sz="2400" dirty="0" err="1" smtClean="0">
                <a:latin typeface="Times New Roman" pitchFamily="18" charset="0"/>
                <a:cs typeface="Times New Roman" pitchFamily="18" charset="0"/>
              </a:rPr>
              <a:t>тобто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рухатися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поперемінно</a:t>
            </a:r>
            <a:r>
              <a:rPr lang="ru-RU" sz="2400" dirty="0" smtClean="0">
                <a:latin typeface="Times New Roman" pitchFamily="18" charset="0"/>
                <a:cs typeface="Times New Roman" pitchFamily="18" charset="0"/>
              </a:rPr>
              <a:t> то правим, то </a:t>
            </a:r>
            <a:r>
              <a:rPr lang="ru-RU" sz="2400" dirty="0" err="1" smtClean="0">
                <a:latin typeface="Times New Roman" pitchFamily="18" charset="0"/>
                <a:cs typeface="Times New Roman" pitchFamily="18" charset="0"/>
              </a:rPr>
              <a:t>лівим</a:t>
            </a:r>
            <a:r>
              <a:rPr lang="ru-RU" sz="2400" dirty="0" smtClean="0">
                <a:latin typeface="Times New Roman" pitchFamily="18" charset="0"/>
                <a:cs typeface="Times New Roman" pitchFamily="18" charset="0"/>
              </a:rPr>
              <a:t> боком до </a:t>
            </a:r>
            <a:r>
              <a:rPr lang="ru-RU" sz="2400" dirty="0" err="1" smtClean="0">
                <a:latin typeface="Times New Roman" pitchFamily="18" charset="0"/>
                <a:cs typeface="Times New Roman" pitchFamily="18" charset="0"/>
              </a:rPr>
              <a:t>схилу</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трохи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зігнутих</a:t>
            </a:r>
            <a:r>
              <a:rPr lang="ru-RU" sz="2400" dirty="0" smtClean="0">
                <a:latin typeface="Times New Roman" pitchFamily="18" charset="0"/>
                <a:cs typeface="Times New Roman" pitchFamily="18" charset="0"/>
              </a:rPr>
              <a:t> ногах, </a:t>
            </a:r>
            <a:r>
              <a:rPr lang="ru-RU" sz="2400" dirty="0" err="1" smtClean="0">
                <a:latin typeface="Times New Roman" pitchFamily="18" charset="0"/>
                <a:cs typeface="Times New Roman" pitchFamily="18" charset="0"/>
              </a:rPr>
              <a:t>упираючись</a:t>
            </a:r>
            <a:r>
              <a:rPr lang="ru-RU" sz="2400" dirty="0" smtClean="0">
                <a:latin typeface="Times New Roman" pitchFamily="18" charset="0"/>
                <a:cs typeface="Times New Roman" pitchFamily="18" charset="0"/>
              </a:rPr>
              <a:t> ребрами </a:t>
            </a:r>
            <a:r>
              <a:rPr lang="ru-RU" sz="2400" dirty="0" err="1" smtClean="0">
                <a:latin typeface="Times New Roman" pitchFamily="18" charset="0"/>
                <a:cs typeface="Times New Roman" pitchFamily="18" charset="0"/>
              </a:rPr>
              <a:t>підошов</a:t>
            </a:r>
            <a:r>
              <a:rPr lang="ru-RU" sz="2400" dirty="0" smtClean="0">
                <a:latin typeface="Times New Roman" pitchFamily="18" charset="0"/>
                <a:cs typeface="Times New Roman" pitchFamily="18" charset="0"/>
              </a:rPr>
              <a:t> у </a:t>
            </a:r>
            <a:r>
              <a:rPr lang="ru-RU" sz="2400" dirty="0" err="1" smtClean="0">
                <a:latin typeface="Times New Roman" pitchFamily="18" charset="0"/>
                <a:cs typeface="Times New Roman" pitchFamily="18" charset="0"/>
              </a:rPr>
              <a:t>виступи</a:t>
            </a:r>
            <a:r>
              <a:rPr lang="ru-RU" sz="2400" dirty="0" smtClean="0">
                <a:latin typeface="Times New Roman" pitchFamily="18" charset="0"/>
                <a:cs typeface="Times New Roman" pitchFamily="18" charset="0"/>
              </a:rPr>
              <a:t> гори. На </a:t>
            </a:r>
            <a:r>
              <a:rPr lang="ru-RU" sz="2400" dirty="0" err="1" smtClean="0">
                <a:latin typeface="Times New Roman" pitchFamily="18" charset="0"/>
                <a:cs typeface="Times New Roman" pitchFamily="18" charset="0"/>
              </a:rPr>
              <a:t>схили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можна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також</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сходити</a:t>
            </a:r>
            <a:r>
              <a:rPr lang="ru-RU" sz="2400" dirty="0" smtClean="0">
                <a:latin typeface="Times New Roman" pitchFamily="18" charset="0"/>
                <a:cs typeface="Times New Roman" pitchFamily="18" charset="0"/>
              </a:rPr>
              <a:t> прямо, </a:t>
            </a:r>
            <a:r>
              <a:rPr lang="ru-RU" sz="2400" dirty="0" err="1" smtClean="0">
                <a:latin typeface="Times New Roman" pitchFamily="18" charset="0"/>
                <a:cs typeface="Times New Roman" pitchFamily="18" charset="0"/>
              </a:rPr>
              <a:t>тримаючись</a:t>
            </a:r>
            <a:r>
              <a:rPr lang="ru-RU" sz="2400" dirty="0" smtClean="0">
                <a:latin typeface="Times New Roman" pitchFamily="18" charset="0"/>
                <a:cs typeface="Times New Roman" pitchFamily="18" charset="0"/>
              </a:rPr>
              <a:t> руками за </a:t>
            </a:r>
            <a:r>
              <a:rPr lang="ru-RU" sz="2400" dirty="0" err="1" smtClean="0">
                <a:latin typeface="Times New Roman" pitchFamily="18" charset="0"/>
                <a:cs typeface="Times New Roman" pitchFamily="18" charset="0"/>
              </a:rPr>
              <a:t>гілки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кущі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густу</a:t>
            </a:r>
            <a:r>
              <a:rPr lang="ru-RU" sz="2400" dirty="0" smtClean="0">
                <a:latin typeface="Times New Roman" pitchFamily="18" charset="0"/>
                <a:cs typeface="Times New Roman" pitchFamily="18" charset="0"/>
              </a:rPr>
              <a:t> траву </a:t>
            </a:r>
            <a:r>
              <a:rPr lang="ru-RU" sz="2400" dirty="0" err="1" smtClean="0">
                <a:latin typeface="Times New Roman" pitchFamily="18" charset="0"/>
                <a:cs typeface="Times New Roman" pitchFamily="18" charset="0"/>
              </a:rPr>
              <a:t>тощо</a:t>
            </a:r>
            <a:r>
              <a:rPr lang="ru-RU" sz="2400" dirty="0" smtClean="0">
                <a:latin typeface="Times New Roman" pitchFamily="18" charset="0"/>
                <a:cs typeface="Times New Roman" pitchFamily="18" charset="0"/>
              </a:rPr>
              <a:t>; ноги </a:t>
            </a:r>
            <a:r>
              <a:rPr lang="ru-RU" sz="2400" dirty="0" err="1" smtClean="0">
                <a:latin typeface="Times New Roman" pitchFamily="18" charset="0"/>
                <a:cs typeface="Times New Roman" pitchFamily="18" charset="0"/>
              </a:rPr>
              <a:t>ставити</a:t>
            </a:r>
            <a:r>
              <a:rPr lang="ru-RU" sz="2400" dirty="0" smtClean="0">
                <a:latin typeface="Times New Roman" pitchFamily="18" charset="0"/>
                <a:cs typeface="Times New Roman" pitchFamily="18" charset="0"/>
              </a:rPr>
              <a:t> на всю ступню "</a:t>
            </a:r>
            <a:r>
              <a:rPr lang="ru-RU" sz="2400" dirty="0" err="1" smtClean="0">
                <a:latin typeface="Times New Roman" pitchFamily="18" charset="0"/>
                <a:cs typeface="Times New Roman" pitchFamily="18" charset="0"/>
              </a:rPr>
              <a:t>ялинкою</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розведеними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вбік</a:t>
            </a:r>
            <a:r>
              <a:rPr lang="ru-RU" sz="2400" dirty="0" smtClean="0">
                <a:latin typeface="Times New Roman" pitchFamily="18" charset="0"/>
                <a:cs typeface="Times New Roman" pitchFamily="18" charset="0"/>
              </a:rPr>
              <a:t> носками.</a:t>
            </a:r>
          </a:p>
          <a:p>
            <a:pPr algn="just" fontAlgn="base"/>
            <a:r>
              <a:rPr lang="ru-RU" sz="2400" dirty="0" smtClean="0">
                <a:latin typeface="Times New Roman" pitchFamily="18" charset="0"/>
                <a:cs typeface="Times New Roman" pitchFamily="18" charset="0"/>
              </a:rPr>
              <a:t>Вниз по </a:t>
            </a:r>
            <a:r>
              <a:rPr lang="ru-RU" sz="2400" dirty="0" err="1" smtClean="0">
                <a:latin typeface="Times New Roman" pitchFamily="18" charset="0"/>
                <a:cs typeface="Times New Roman" pitchFamily="18" charset="0"/>
              </a:rPr>
              <a:t>схилу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можна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сходити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вільним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кроком</a:t>
            </a:r>
            <a:r>
              <a:rPr lang="ru-RU" sz="2400" dirty="0" smtClean="0">
                <a:latin typeface="Times New Roman" pitchFamily="18" charset="0"/>
                <a:cs typeface="Times New Roman" pitchFamily="18" charset="0"/>
              </a:rPr>
              <a:t>, ногу </a:t>
            </a:r>
            <a:r>
              <a:rPr lang="ru-RU" sz="2400" dirty="0" err="1" smtClean="0">
                <a:latin typeface="Times New Roman" pitchFamily="18" charset="0"/>
                <a:cs typeface="Times New Roman" pitchFamily="18" charset="0"/>
              </a:rPr>
              <a:t>ставити</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п'яту</a:t>
            </a:r>
            <a:r>
              <a:rPr lang="ru-RU" sz="2400" dirty="0" smtClean="0">
                <a:latin typeface="Times New Roman" pitchFamily="18" charset="0"/>
                <a:cs typeface="Times New Roman" pitchFamily="18" charset="0"/>
              </a:rPr>
              <a:t>, корпус </a:t>
            </a:r>
            <a:r>
              <a:rPr lang="ru-RU" sz="2400" dirty="0" err="1" smtClean="0">
                <a:latin typeface="Times New Roman" pitchFamily="18" charset="0"/>
                <a:cs typeface="Times New Roman" pitchFamily="18" charset="0"/>
              </a:rPr>
              <a:t>відхиляти</a:t>
            </a:r>
            <a:r>
              <a:rPr lang="ru-RU" sz="2400" dirty="0" smtClean="0">
                <a:latin typeface="Times New Roman" pitchFamily="18" charset="0"/>
                <a:cs typeface="Times New Roman" pitchFamily="18" charset="0"/>
              </a:rPr>
              <a:t> назад. </a:t>
            </a:r>
            <a:r>
              <a:rPr lang="ru-RU" sz="2400" dirty="0" err="1" smtClean="0">
                <a:latin typeface="Times New Roman" pitchFamily="18" charset="0"/>
                <a:cs typeface="Times New Roman" pitchFamily="18" charset="0"/>
              </a:rPr>
              <a:t>Із</a:t>
            </a:r>
            <a:r>
              <a:rPr lang="ru-RU" sz="2400" dirty="0" smtClean="0">
                <a:latin typeface="Times New Roman" pitchFamily="18" charset="0"/>
                <a:cs typeface="Times New Roman" pitchFamily="18" charset="0"/>
              </a:rPr>
              <a:t> крутого </a:t>
            </a:r>
            <a:r>
              <a:rPr lang="ru-RU" sz="2400" dirty="0" err="1" smtClean="0">
                <a:latin typeface="Times New Roman" pitchFamily="18" charset="0"/>
                <a:cs typeface="Times New Roman" pitchFamily="18" charset="0"/>
              </a:rPr>
              <a:t>схилу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можна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спускатися</a:t>
            </a:r>
            <a:r>
              <a:rPr lang="ru-RU" sz="2400" dirty="0" smtClean="0">
                <a:latin typeface="Times New Roman" pitchFamily="18" charset="0"/>
                <a:cs typeface="Times New Roman" pitchFamily="18" charset="0"/>
              </a:rPr>
              <a:t> боком, </a:t>
            </a:r>
            <a:r>
              <a:rPr lang="ru-RU" sz="2400" dirty="0" err="1" smtClean="0">
                <a:latin typeface="Times New Roman" pitchFamily="18" charset="0"/>
                <a:cs typeface="Times New Roman" pitchFamily="18" charset="0"/>
              </a:rPr>
              <a:t>приставними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кроками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тримаючись</a:t>
            </a:r>
            <a:r>
              <a:rPr lang="ru-RU" sz="2400" dirty="0" smtClean="0">
                <a:latin typeface="Times New Roman" pitchFamily="18" charset="0"/>
                <a:cs typeface="Times New Roman" pitchFamily="18" charset="0"/>
              </a:rPr>
              <a:t> за </a:t>
            </a:r>
            <a:r>
              <a:rPr lang="ru-RU" sz="2400" dirty="0" err="1" smtClean="0">
                <a:latin typeface="Times New Roman" pitchFamily="18" charset="0"/>
                <a:cs typeface="Times New Roman" pitchFamily="18" charset="0"/>
              </a:rPr>
              <a:t>нерівності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схилу</a:t>
            </a:r>
            <a:r>
              <a:rPr lang="ru-RU" sz="2400" dirty="0" smtClean="0">
                <a:latin typeface="Times New Roman" pitchFamily="18" charset="0"/>
                <a:cs typeface="Times New Roman" pitchFamily="18" charset="0"/>
              </a:rPr>
              <a:t>.</a:t>
            </a:r>
          </a:p>
          <a:p>
            <a:pPr>
              <a:lnSpc>
                <a:spcPct val="150000"/>
              </a:lnSpc>
            </a:pPr>
            <a:endParaRPr lang="ru-RU" sz="2000" dirty="0"/>
          </a:p>
        </p:txBody>
      </p:sp>
      <p:pic>
        <p:nvPicPr>
          <p:cNvPr id="35842" name="Picture 2"/>
          <p:cNvPicPr>
            <a:picLocks noChangeAspect="1" noChangeArrowheads="1"/>
          </p:cNvPicPr>
          <p:nvPr/>
        </p:nvPicPr>
        <p:blipFill>
          <a:blip r:embed="rId2" cstate="print"/>
          <a:srcRect l="12500" t="4464" r="12500" b="15197"/>
          <a:stretch>
            <a:fillRect/>
          </a:stretch>
        </p:blipFill>
        <p:spPr bwMode="auto">
          <a:xfrm>
            <a:off x="1775058" y="692696"/>
            <a:ext cx="4031398" cy="518457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solidFill>
                  <a:schemeClr val="bg1"/>
                </a:solidFill>
                <a:latin typeface="Times New Roman" panose="02020603050405020304" pitchFamily="18" charset="0"/>
                <a:cs typeface="Times New Roman" panose="02020603050405020304" pitchFamily="18" charset="0"/>
              </a:rPr>
              <a:t>1.1</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1" name="Текст 10"/>
          <p:cNvSpPr>
            <a:spLocks noGrp="1"/>
          </p:cNvSpPr>
          <p:nvPr>
            <p:ph type="body" sz="half" idx="2"/>
          </p:nvPr>
        </p:nvSpPr>
        <p:spPr>
          <a:xfrm>
            <a:off x="1341884" y="404664"/>
            <a:ext cx="5400600" cy="6453336"/>
          </a:xfrm>
        </p:spPr>
        <p:txBody>
          <a:bodyPr>
            <a:normAutofit fontScale="85000" lnSpcReduction="20000"/>
          </a:bodyPr>
          <a:lstStyle/>
          <a:p>
            <a:pPr algn="just" fontAlgn="base"/>
            <a:r>
              <a:rPr lang="ru-RU" sz="6200" dirty="0" err="1" smtClean="0">
                <a:latin typeface="Times New Roman" pitchFamily="18" charset="0"/>
                <a:cs typeface="Times New Roman" pitchFamily="18" charset="0"/>
              </a:rPr>
              <a:t>Повільним</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бігом</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долають</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довгі</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дистанції</a:t>
            </a:r>
            <a:r>
              <a:rPr lang="ru-RU" sz="6200" dirty="0" smtClean="0">
                <a:latin typeface="Times New Roman" pitchFamily="18" charset="0"/>
                <a:cs typeface="Times New Roman" pitchFamily="18" charset="0"/>
              </a:rPr>
              <a:t>. Корпус </a:t>
            </a:r>
            <a:r>
              <a:rPr lang="ru-RU" sz="6200" dirty="0" err="1" smtClean="0">
                <a:latin typeface="Times New Roman" pitchFamily="18" charset="0"/>
                <a:cs typeface="Times New Roman" pitchFamily="18" charset="0"/>
              </a:rPr>
              <a:t>під</a:t>
            </a:r>
            <a:r>
              <a:rPr lang="ru-RU" sz="6200" dirty="0" smtClean="0">
                <a:latin typeface="Times New Roman" pitchFamily="18" charset="0"/>
                <a:cs typeface="Times New Roman" pitchFamily="18" charset="0"/>
              </a:rPr>
              <a:t> час </a:t>
            </a:r>
            <a:r>
              <a:rPr lang="ru-RU" sz="6200" dirty="0" err="1" smtClean="0">
                <a:latin typeface="Times New Roman" pitchFamily="18" charset="0"/>
                <a:cs typeface="Times New Roman" pitchFamily="18" charset="0"/>
              </a:rPr>
              <a:t>бігу</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нахилено</a:t>
            </a:r>
            <a:r>
              <a:rPr lang="ru-RU" sz="6200" dirty="0" smtClean="0">
                <a:latin typeface="Times New Roman" pitchFamily="18" charset="0"/>
                <a:cs typeface="Times New Roman" pitchFamily="18" charset="0"/>
              </a:rPr>
              <a:t> вперед </a:t>
            </a:r>
            <a:r>
              <a:rPr lang="ru-RU" sz="6200" dirty="0" err="1" smtClean="0">
                <a:latin typeface="Times New Roman" pitchFamily="18" charset="0"/>
                <a:cs typeface="Times New Roman" pitchFamily="18" charset="0"/>
              </a:rPr>
              <a:t>трохи</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більше</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ніж</a:t>
            </a:r>
            <a:r>
              <a:rPr lang="ru-RU" sz="6200" dirty="0" smtClean="0">
                <a:latin typeface="Times New Roman" pitchFamily="18" charset="0"/>
                <a:cs typeface="Times New Roman" pitchFamily="18" charset="0"/>
              </a:rPr>
              <a:t> при </a:t>
            </a:r>
            <a:r>
              <a:rPr lang="ru-RU" sz="6200" dirty="0" err="1" smtClean="0">
                <a:latin typeface="Times New Roman" pitchFamily="18" charset="0"/>
                <a:cs typeface="Times New Roman" pitchFamily="18" charset="0"/>
              </a:rPr>
              <a:t>ходьбі</a:t>
            </a:r>
            <a:r>
              <a:rPr lang="ru-RU" sz="6200" dirty="0" smtClean="0">
                <a:latin typeface="Times New Roman" pitchFamily="18" charset="0"/>
                <a:cs typeface="Times New Roman" pitchFamily="18" charset="0"/>
              </a:rPr>
              <a:t>. Темп </a:t>
            </a:r>
            <a:r>
              <a:rPr lang="ru-RU" sz="6200" dirty="0" err="1" smtClean="0">
                <a:latin typeface="Times New Roman" pitchFamily="18" charset="0"/>
                <a:cs typeface="Times New Roman" pitchFamily="18" charset="0"/>
              </a:rPr>
              <a:t>бігу</a:t>
            </a:r>
            <a:r>
              <a:rPr lang="ru-RU" sz="6200" dirty="0" smtClean="0">
                <a:latin typeface="Times New Roman" pitchFamily="18" charset="0"/>
                <a:cs typeface="Times New Roman" pitchFamily="18" charset="0"/>
              </a:rPr>
              <a:t> 150-160 </a:t>
            </a:r>
            <a:r>
              <a:rPr lang="ru-RU" sz="6200" dirty="0" err="1" smtClean="0">
                <a:latin typeface="Times New Roman" pitchFamily="18" charset="0"/>
                <a:cs typeface="Times New Roman" pitchFamily="18" charset="0"/>
              </a:rPr>
              <a:t>кроків</a:t>
            </a:r>
            <a:r>
              <a:rPr lang="ru-RU" sz="6200" dirty="0" smtClean="0">
                <a:latin typeface="Times New Roman" pitchFamily="18" charset="0"/>
                <a:cs typeface="Times New Roman" pitchFamily="18" charset="0"/>
              </a:rPr>
              <a:t> за 1 </a:t>
            </a:r>
            <a:r>
              <a:rPr lang="ru-RU" sz="6200" dirty="0" err="1" smtClean="0">
                <a:latin typeface="Times New Roman" pitchFamily="18" charset="0"/>
                <a:cs typeface="Times New Roman" pitchFamily="18" charset="0"/>
              </a:rPr>
              <a:t>хв</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довжина</a:t>
            </a:r>
            <a:r>
              <a:rPr lang="ru-RU" sz="6200" dirty="0" smtClean="0">
                <a:latin typeface="Times New Roman" pitchFamily="18" charset="0"/>
                <a:cs typeface="Times New Roman" pitchFamily="18" charset="0"/>
              </a:rPr>
              <a:t> </a:t>
            </a:r>
            <a:r>
              <a:rPr lang="ru-RU" sz="6200" dirty="0" err="1" smtClean="0">
                <a:latin typeface="Times New Roman" pitchFamily="18" charset="0"/>
                <a:cs typeface="Times New Roman" pitchFamily="18" charset="0"/>
              </a:rPr>
              <a:t>кроку</a:t>
            </a:r>
            <a:r>
              <a:rPr lang="ru-RU" sz="6200" dirty="0" smtClean="0">
                <a:latin typeface="Times New Roman" pitchFamily="18" charset="0"/>
                <a:cs typeface="Times New Roman" pitchFamily="18" charset="0"/>
              </a:rPr>
              <a:t> 70-90 см.</a:t>
            </a:r>
          </a:p>
        </p:txBody>
      </p:sp>
      <p:pic>
        <p:nvPicPr>
          <p:cNvPr id="12" name="Picture 2"/>
          <p:cNvPicPr>
            <a:picLocks noChangeAspect="1" noChangeArrowheads="1"/>
          </p:cNvPicPr>
          <p:nvPr/>
        </p:nvPicPr>
        <p:blipFill>
          <a:blip r:embed="rId2" cstate="print"/>
          <a:srcRect l="4041" r="53528" b="16000"/>
          <a:stretch>
            <a:fillRect/>
          </a:stretch>
        </p:blipFill>
        <p:spPr bwMode="auto">
          <a:xfrm>
            <a:off x="7150255" y="836712"/>
            <a:ext cx="3935412" cy="475252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solidFill>
                  <a:schemeClr val="bg1"/>
                </a:solidFill>
                <a:latin typeface="Times New Roman" panose="02020603050405020304" pitchFamily="18" charset="0"/>
                <a:cs typeface="Times New Roman" panose="02020603050405020304" pitchFamily="18" charset="0"/>
              </a:rPr>
              <a:t>1.1</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pic>
        <p:nvPicPr>
          <p:cNvPr id="36866" name="Picture 2"/>
          <p:cNvPicPr>
            <a:picLocks noChangeAspect="1" noChangeArrowheads="1"/>
          </p:cNvPicPr>
          <p:nvPr/>
        </p:nvPicPr>
        <p:blipFill>
          <a:blip r:embed="rId2" cstate="print"/>
          <a:srcRect l="54553" r="3016" b="20000"/>
          <a:stretch>
            <a:fillRect/>
          </a:stretch>
        </p:blipFill>
        <p:spPr bwMode="auto">
          <a:xfrm>
            <a:off x="1679072" y="548680"/>
            <a:ext cx="4031398" cy="5040560"/>
          </a:xfrm>
          <a:prstGeom prst="rect">
            <a:avLst/>
          </a:prstGeom>
          <a:noFill/>
          <a:ln w="9525">
            <a:noFill/>
            <a:miter lim="800000"/>
            <a:headEnd/>
            <a:tailEnd/>
          </a:ln>
        </p:spPr>
      </p:pic>
      <p:sp>
        <p:nvSpPr>
          <p:cNvPr id="13" name="Прямоугольник 12"/>
          <p:cNvSpPr/>
          <p:nvPr/>
        </p:nvSpPr>
        <p:spPr>
          <a:xfrm>
            <a:off x="5710470" y="692696"/>
            <a:ext cx="5998427" cy="5855706"/>
          </a:xfrm>
          <a:prstGeom prst="rect">
            <a:avLst/>
          </a:prstGeom>
        </p:spPr>
        <p:txBody>
          <a:bodyPr wrap="square">
            <a:spAutoFit/>
          </a:bodyPr>
          <a:lstStyle/>
          <a:p>
            <a:pPr algn="just" fontAlgn="base"/>
            <a:r>
              <a:rPr lang="ru-RU" sz="2800" dirty="0" err="1" smtClean="0">
                <a:latin typeface="Times New Roman" pitchFamily="18" charset="0"/>
                <a:cs typeface="Times New Roman" pitchFamily="18" charset="0"/>
              </a:rPr>
              <a:t>Біг</a:t>
            </a:r>
            <a:r>
              <a:rPr lang="ru-RU" sz="2800" dirty="0" smtClean="0">
                <a:latin typeface="Times New Roman" pitchFamily="18" charset="0"/>
                <a:cs typeface="Times New Roman" pitchFamily="18" charset="0"/>
              </a:rPr>
              <a:t> у </a:t>
            </a:r>
            <a:r>
              <a:rPr lang="ru-RU" sz="2800" dirty="0" err="1" smtClean="0">
                <a:latin typeface="Times New Roman" pitchFamily="18" charset="0"/>
                <a:cs typeface="Times New Roman" pitchFamily="18" charset="0"/>
              </a:rPr>
              <a:t>середньому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темпі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здійснюється</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вільним</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маршовим</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кроком</a:t>
            </a:r>
            <a:r>
              <a:rPr lang="ru-RU" sz="2800" dirty="0" smtClean="0">
                <a:latin typeface="Times New Roman" pitchFamily="18" charset="0"/>
                <a:cs typeface="Times New Roman" pitchFamily="18" charset="0"/>
              </a:rPr>
              <a:t>. Корпус у </a:t>
            </a:r>
            <a:r>
              <a:rPr lang="ru-RU" sz="2800" dirty="0" err="1" smtClean="0">
                <a:latin typeface="Times New Roman" pitchFamily="18" charset="0"/>
                <a:cs typeface="Times New Roman" pitchFamily="18" charset="0"/>
              </a:rPr>
              <a:t>цьому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випадку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тримають</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трохи</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нахиленим</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уперед</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Енергійно</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відштовхуються</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тією</a:t>
            </a:r>
            <a:r>
              <a:rPr lang="ru-RU" sz="2800" dirty="0" smtClean="0">
                <a:latin typeface="Times New Roman" pitchFamily="18" charset="0"/>
                <a:cs typeface="Times New Roman" pitchFamily="18" charset="0"/>
              </a:rPr>
              <a:t> ногою, </a:t>
            </a:r>
            <a:r>
              <a:rPr lang="ru-RU" sz="2800" dirty="0" err="1" smtClean="0">
                <a:latin typeface="Times New Roman" pitchFamily="18" charset="0"/>
                <a:cs typeface="Times New Roman" pitchFamily="18" charset="0"/>
              </a:rPr>
              <a:t>що</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позаду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зігнувши</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її</a:t>
            </a:r>
            <a:r>
              <a:rPr lang="ru-RU" sz="2800" dirty="0" smtClean="0">
                <a:latin typeface="Times New Roman" pitchFamily="18" charset="0"/>
                <a:cs typeface="Times New Roman" pitchFamily="18" charset="0"/>
              </a:rPr>
              <a:t> в </a:t>
            </a:r>
            <a:r>
              <a:rPr lang="ru-RU" sz="2800" dirty="0" err="1" smtClean="0">
                <a:latin typeface="Times New Roman" pitchFamily="18" charset="0"/>
                <a:cs typeface="Times New Roman" pitchFamily="18" charset="0"/>
              </a:rPr>
              <a:t>коліні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виносять</a:t>
            </a:r>
            <a:r>
              <a:rPr lang="ru-RU" sz="2800" dirty="0" smtClean="0">
                <a:latin typeface="Times New Roman" pitchFamily="18" charset="0"/>
                <a:cs typeface="Times New Roman" pitchFamily="18" charset="0"/>
              </a:rPr>
              <a:t> стегном </a:t>
            </a:r>
            <a:r>
              <a:rPr lang="ru-RU" sz="2800" dirty="0" err="1" smtClean="0">
                <a:latin typeface="Times New Roman" pitchFamily="18" charset="0"/>
                <a:cs typeface="Times New Roman" pitchFamily="18" charset="0"/>
              </a:rPr>
              <a:t>уперед-вгору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ставлять</a:t>
            </a:r>
            <a:r>
              <a:rPr lang="ru-RU" sz="2800" dirty="0" smtClean="0">
                <a:latin typeface="Times New Roman" pitchFamily="18" charset="0"/>
                <a:cs typeface="Times New Roman" pitchFamily="18" charset="0"/>
              </a:rPr>
              <a:t> на всю ступню. </a:t>
            </a:r>
            <a:r>
              <a:rPr lang="ru-RU" sz="2800" dirty="0" err="1" smtClean="0">
                <a:latin typeface="Times New Roman" pitchFamily="18" charset="0"/>
                <a:cs typeface="Times New Roman" pitchFamily="18" charset="0"/>
              </a:rPr>
              <a:t>Гомілка</a:t>
            </a:r>
            <a:r>
              <a:rPr lang="ru-RU" sz="2800" dirty="0" smtClean="0">
                <a:latin typeface="Times New Roman" pitchFamily="18" charset="0"/>
                <a:cs typeface="Times New Roman" pitchFamily="18" charset="0"/>
              </a:rPr>
              <a:t> при </a:t>
            </a:r>
            <a:r>
              <a:rPr lang="ru-RU" sz="2800" dirty="0" err="1" smtClean="0">
                <a:latin typeface="Times New Roman" pitchFamily="18" charset="0"/>
                <a:cs typeface="Times New Roman" pitchFamily="18" charset="0"/>
              </a:rPr>
              <a:t>цьому</a:t>
            </a:r>
            <a:r>
              <a:rPr lang="ru-RU" sz="2800" dirty="0" smtClean="0">
                <a:latin typeface="Times New Roman" pitchFamily="18" charset="0"/>
                <a:cs typeface="Times New Roman" pitchFamily="18" charset="0"/>
              </a:rPr>
              <a:t> не </a:t>
            </a:r>
            <a:r>
              <a:rPr lang="ru-RU" sz="2800" dirty="0" err="1" smtClean="0">
                <a:latin typeface="Times New Roman" pitchFamily="18" charset="0"/>
                <a:cs typeface="Times New Roman" pitchFamily="18" charset="0"/>
              </a:rPr>
              <a:t>виноситься</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дуже</a:t>
            </a:r>
            <a:r>
              <a:rPr lang="ru-RU" sz="2800" dirty="0" smtClean="0">
                <a:latin typeface="Times New Roman" pitchFamily="18" charset="0"/>
                <a:cs typeface="Times New Roman" pitchFamily="18" charset="0"/>
              </a:rPr>
              <a:t> вперед, а ступня ставиться на землю далеко </a:t>
            </a:r>
            <a:r>
              <a:rPr lang="ru-RU" sz="2800" dirty="0" err="1" smtClean="0">
                <a:latin typeface="Times New Roman" pitchFamily="18" charset="0"/>
                <a:cs typeface="Times New Roman" pitchFamily="18" charset="0"/>
              </a:rPr>
              <a:t>від</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проекції</a:t>
            </a:r>
            <a:r>
              <a:rPr lang="ru-RU" sz="2800" dirty="0" smtClean="0">
                <a:latin typeface="Times New Roman" pitchFamily="18" charset="0"/>
                <a:cs typeface="Times New Roman" pitchFamily="18" charset="0"/>
              </a:rPr>
              <a:t> центра ваги </a:t>
            </a:r>
            <a:r>
              <a:rPr lang="ru-RU" sz="2800" dirty="0" err="1" smtClean="0">
                <a:latin typeface="Times New Roman" pitchFamily="18" charset="0"/>
                <a:cs typeface="Times New Roman" pitchFamily="18" charset="0"/>
              </a:rPr>
              <a:t>тіла</a:t>
            </a:r>
            <a:r>
              <a:rPr lang="ru-RU" sz="2800" dirty="0" smtClean="0">
                <a:latin typeface="Times New Roman" pitchFamily="18" charset="0"/>
                <a:cs typeface="Times New Roman" pitchFamily="18" charset="0"/>
              </a:rPr>
              <a:t>. Темп </a:t>
            </a:r>
            <a:r>
              <a:rPr lang="ru-RU" sz="2800" dirty="0" err="1" smtClean="0">
                <a:latin typeface="Times New Roman" pitchFamily="18" charset="0"/>
                <a:cs typeface="Times New Roman" pitchFamily="18" charset="0"/>
              </a:rPr>
              <a:t>бігу</a:t>
            </a:r>
            <a:r>
              <a:rPr lang="ru-RU" sz="2800" dirty="0" smtClean="0">
                <a:latin typeface="Times New Roman" pitchFamily="18" charset="0"/>
                <a:cs typeface="Times New Roman" pitchFamily="18" charset="0"/>
              </a:rPr>
              <a:t> 165-180 </a:t>
            </a:r>
            <a:r>
              <a:rPr lang="ru-RU" sz="2800" dirty="0" err="1" smtClean="0">
                <a:latin typeface="Times New Roman" pitchFamily="18" charset="0"/>
                <a:cs typeface="Times New Roman" pitchFamily="18" charset="0"/>
              </a:rPr>
              <a:t>кроків</a:t>
            </a:r>
            <a:r>
              <a:rPr lang="ru-RU" sz="2800" dirty="0" smtClean="0">
                <a:latin typeface="Times New Roman" pitchFamily="18" charset="0"/>
                <a:cs typeface="Times New Roman" pitchFamily="18" charset="0"/>
              </a:rPr>
              <a:t> за 1 </a:t>
            </a:r>
            <a:r>
              <a:rPr lang="ru-RU" sz="2800" dirty="0" err="1" smtClean="0">
                <a:latin typeface="Times New Roman" pitchFamily="18" charset="0"/>
                <a:cs typeface="Times New Roman" pitchFamily="18" charset="0"/>
              </a:rPr>
              <a:t>хв</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довжина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кроку</a:t>
            </a:r>
            <a:r>
              <a:rPr lang="ru-RU" sz="2800" dirty="0" smtClean="0">
                <a:latin typeface="Times New Roman" pitchFamily="18" charset="0"/>
                <a:cs typeface="Times New Roman" pitchFamily="18" charset="0"/>
              </a:rPr>
              <a:t> 85-90 см.</a:t>
            </a:r>
          </a:p>
          <a:p>
            <a:pPr>
              <a:lnSpc>
                <a:spcPct val="150000"/>
              </a:lnSpc>
            </a:pPr>
            <a:endParaRPr lang="ru-RU" sz="800" dirty="0"/>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3772" y="836712"/>
            <a:ext cx="1343799" cy="666883"/>
          </a:xfrm>
          <a:prstGeom prst="rect">
            <a:avLst/>
          </a:prstGeom>
          <a:noFill/>
        </p:spPr>
        <p:txBody>
          <a:bodyPr wrap="square" rtlCol="0">
            <a:spAutoFit/>
          </a:bodyPr>
          <a:lstStyle/>
          <a:p>
            <a:pPr algn="ctr"/>
            <a:r>
              <a:rPr lang="uk-UA" sz="3600" b="1" dirty="0" smtClean="0">
                <a:latin typeface="Times New Roman" panose="02020603050405020304" pitchFamily="18" charset="0"/>
                <a:cs typeface="Times New Roman" panose="02020603050405020304" pitchFamily="18" charset="0"/>
              </a:rPr>
              <a:t>1.1</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3" name="Прямоугольник 12"/>
          <p:cNvSpPr/>
          <p:nvPr/>
        </p:nvSpPr>
        <p:spPr>
          <a:xfrm>
            <a:off x="1775058" y="692696"/>
            <a:ext cx="9982509" cy="5016758"/>
          </a:xfrm>
          <a:prstGeom prst="rect">
            <a:avLst/>
          </a:prstGeom>
        </p:spPr>
        <p:txBody>
          <a:bodyPr wrap="square">
            <a:spAutoFit/>
          </a:bodyPr>
          <a:lstStyle/>
          <a:p>
            <a:pPr algn="just" fontAlgn="base"/>
            <a:r>
              <a:rPr lang="ru-RU" sz="2800" dirty="0" err="1" smtClean="0">
                <a:latin typeface="Times New Roman" pitchFamily="18" charset="0"/>
                <a:cs typeface="Times New Roman" pitchFamily="18" charset="0"/>
              </a:rPr>
              <a:t>Швидкісним</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бігом</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перебігають</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з</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укриття</a:t>
            </a:r>
            <a:r>
              <a:rPr lang="ru-RU" sz="2800" dirty="0" smtClean="0">
                <a:latin typeface="Times New Roman" pitchFamily="18" charset="0"/>
                <a:cs typeface="Times New Roman" pitchFamily="18" charset="0"/>
              </a:rPr>
              <a:t> до </a:t>
            </a:r>
            <a:r>
              <a:rPr lang="ru-RU" sz="2800" dirty="0" err="1" smtClean="0">
                <a:latin typeface="Times New Roman" pitchFamily="18" charset="0"/>
                <a:cs typeface="Times New Roman" pitchFamily="18" charset="0"/>
              </a:rPr>
              <a:t>бойових</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транспортних</a:t>
            </a:r>
            <a:r>
              <a:rPr lang="ru-RU" sz="2800" dirty="0" smtClean="0">
                <a:latin typeface="Times New Roman" pitchFamily="18" charset="0"/>
                <a:cs typeface="Times New Roman" pitchFamily="18" charset="0"/>
              </a:rPr>
              <a:t> машин, </a:t>
            </a:r>
            <a:r>
              <a:rPr lang="ru-RU" sz="2800" dirty="0" err="1" smtClean="0">
                <a:latin typeface="Times New Roman" pitchFamily="18" charset="0"/>
                <a:cs typeface="Times New Roman" pitchFamily="18" charset="0"/>
              </a:rPr>
              <a:t>розбігаються</a:t>
            </a:r>
            <a:r>
              <a:rPr lang="ru-RU" sz="2800" dirty="0" smtClean="0">
                <a:latin typeface="Times New Roman" pitchFamily="18" charset="0"/>
                <a:cs typeface="Times New Roman" pitchFamily="18" charset="0"/>
              </a:rPr>
              <a:t> перед </a:t>
            </a:r>
            <a:r>
              <a:rPr lang="ru-RU" sz="2800" dirty="0" err="1" smtClean="0">
                <a:latin typeface="Times New Roman" pitchFamily="18" charset="0"/>
                <a:cs typeface="Times New Roman" pitchFamily="18" charset="0"/>
              </a:rPr>
              <a:t>подоланням</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перешкод</a:t>
            </a:r>
            <a:r>
              <a:rPr lang="ru-RU" sz="2800" dirty="0" smtClean="0">
                <a:latin typeface="Times New Roman" pitchFamily="18" charset="0"/>
                <a:cs typeface="Times New Roman" pitchFamily="18" charset="0"/>
              </a:rPr>
              <a:t>. Корпус </a:t>
            </a:r>
            <a:r>
              <a:rPr lang="ru-RU" sz="2800" dirty="0" err="1" smtClean="0">
                <a:latin typeface="Times New Roman" pitchFamily="18" charset="0"/>
                <a:cs typeface="Times New Roman" pitchFamily="18" charset="0"/>
              </a:rPr>
              <a:t>нахиляється</a:t>
            </a:r>
            <a:r>
              <a:rPr lang="ru-RU" sz="2800" dirty="0" smtClean="0">
                <a:latin typeface="Times New Roman" pitchFamily="18" charset="0"/>
                <a:cs typeface="Times New Roman" pitchFamily="18" charset="0"/>
              </a:rPr>
              <a:t> вперед </a:t>
            </a:r>
            <a:r>
              <a:rPr lang="ru-RU" sz="2800" dirty="0" err="1" smtClean="0">
                <a:latin typeface="Times New Roman" pitchFamily="18" charset="0"/>
                <a:cs typeface="Times New Roman" pitchFamily="18" charset="0"/>
              </a:rPr>
              <a:t>значно</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більше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ніж</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під</a:t>
            </a:r>
            <a:r>
              <a:rPr lang="ru-RU" sz="2800" dirty="0" smtClean="0">
                <a:latin typeface="Times New Roman" pitchFamily="18" charset="0"/>
                <a:cs typeface="Times New Roman" pitchFamily="18" charset="0"/>
              </a:rPr>
              <a:t> час </a:t>
            </a:r>
            <a:r>
              <a:rPr lang="ru-RU" sz="2800" dirty="0" err="1" smtClean="0">
                <a:latin typeface="Times New Roman" pitchFamily="18" charset="0"/>
                <a:cs typeface="Times New Roman" pitchFamily="18" charset="0"/>
              </a:rPr>
              <a:t>бігу</a:t>
            </a:r>
            <a:r>
              <a:rPr lang="ru-RU" sz="2800" dirty="0" smtClean="0">
                <a:latin typeface="Times New Roman" pitchFamily="18" charset="0"/>
                <a:cs typeface="Times New Roman" pitchFamily="18" charset="0"/>
              </a:rPr>
              <a:t> в </a:t>
            </a:r>
            <a:r>
              <a:rPr lang="ru-RU" sz="2800" dirty="0" err="1" smtClean="0">
                <a:latin typeface="Times New Roman" pitchFamily="18" charset="0"/>
                <a:cs typeface="Times New Roman" pitchFamily="18" charset="0"/>
              </a:rPr>
              <a:t>середньому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темпі</a:t>
            </a:r>
            <a:r>
              <a:rPr lang="ru-RU" sz="2800" dirty="0" smtClean="0">
                <a:latin typeface="Times New Roman" pitchFamily="18" charset="0"/>
                <a:cs typeface="Times New Roman" pitchFamily="18" charset="0"/>
              </a:rPr>
              <a:t>, а </a:t>
            </a:r>
            <a:r>
              <a:rPr lang="ru-RU" sz="2800" dirty="0" err="1" smtClean="0">
                <a:latin typeface="Times New Roman" pitchFamily="18" charset="0"/>
                <a:cs typeface="Times New Roman" pitchFamily="18" charset="0"/>
              </a:rPr>
              <a:t>відштовхування</a:t>
            </a:r>
            <a:r>
              <a:rPr lang="ru-RU" sz="2800" dirty="0" smtClean="0">
                <a:latin typeface="Times New Roman" pitchFamily="18" charset="0"/>
                <a:cs typeface="Times New Roman" pitchFamily="18" charset="0"/>
              </a:rPr>
              <a:t> ногою </a:t>
            </a:r>
            <a:r>
              <a:rPr lang="ru-RU" sz="2800" dirty="0" err="1" smtClean="0">
                <a:latin typeface="Times New Roman" pitchFamily="18" charset="0"/>
                <a:cs typeface="Times New Roman" pitchFamily="18" charset="0"/>
              </a:rPr>
              <a:t>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рух</a:t>
            </a:r>
            <a:r>
              <a:rPr lang="ru-RU" sz="2800" dirty="0" smtClean="0">
                <a:latin typeface="Times New Roman" pitchFamily="18" charset="0"/>
                <a:cs typeface="Times New Roman" pitchFamily="18" charset="0"/>
              </a:rPr>
              <a:t> рукою </a:t>
            </a:r>
            <a:r>
              <a:rPr lang="ru-RU" sz="2800" dirty="0" err="1" smtClean="0">
                <a:latin typeface="Times New Roman" pitchFamily="18" charset="0"/>
                <a:cs typeface="Times New Roman" pitchFamily="18" charset="0"/>
              </a:rPr>
              <a:t>ще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енергійніші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Збільшення</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довжини</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кроку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забезпечується</a:t>
            </a:r>
            <a:r>
              <a:rPr lang="ru-RU" sz="2800" dirty="0" smtClean="0">
                <a:latin typeface="Times New Roman" pitchFamily="18" charset="0"/>
                <a:cs typeface="Times New Roman" pitchFamily="18" charset="0"/>
              </a:rPr>
              <a:t> за </a:t>
            </a:r>
            <a:r>
              <a:rPr lang="ru-RU" sz="2800" dirty="0" err="1" smtClean="0">
                <a:latin typeface="Times New Roman" pitchFamily="18" charset="0"/>
                <a:cs typeface="Times New Roman" pitchFamily="18" charset="0"/>
              </a:rPr>
              <a:t>рахунок</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відштовхування</a:t>
            </a:r>
            <a:r>
              <a:rPr lang="ru-RU" sz="2800" dirty="0" smtClean="0">
                <a:latin typeface="Times New Roman" pitchFamily="18" charset="0"/>
                <a:cs typeface="Times New Roman" pitchFamily="18" charset="0"/>
              </a:rPr>
              <a:t> ногою, </a:t>
            </a:r>
            <a:r>
              <a:rPr lang="ru-RU" sz="2800" dirty="0" err="1" smtClean="0">
                <a:latin typeface="Times New Roman" pitchFamily="18" charset="0"/>
                <a:cs typeface="Times New Roman" pitchFamily="18" charset="0"/>
              </a:rPr>
              <a:t>що</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позаду</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швидкого</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перенесення</a:t>
            </a:r>
            <a:r>
              <a:rPr lang="ru-RU" sz="2800" dirty="0" smtClean="0">
                <a:latin typeface="Times New Roman" pitchFamily="18" charset="0"/>
                <a:cs typeface="Times New Roman" pitchFamily="18" charset="0"/>
              </a:rPr>
              <a:t> ЇЇ стегном </a:t>
            </a:r>
            <a:r>
              <a:rPr lang="ru-RU" sz="2800" dirty="0" err="1" smtClean="0">
                <a:latin typeface="Times New Roman" pitchFamily="18" charset="0"/>
                <a:cs typeface="Times New Roman" pitchFamily="18" charset="0"/>
              </a:rPr>
              <a:t>уперед</a:t>
            </a:r>
            <a:r>
              <a:rPr lang="ru-RU" sz="2800" dirty="0" smtClean="0">
                <a:latin typeface="Times New Roman" pitchFamily="18" charset="0"/>
                <a:cs typeface="Times New Roman" pitchFamily="18" charset="0"/>
              </a:rPr>
              <a:t>. Нога </a:t>
            </a:r>
            <a:r>
              <a:rPr lang="ru-RU" sz="2800" dirty="0" err="1" smtClean="0">
                <a:latin typeface="Times New Roman" pitchFamily="18" charset="0"/>
                <a:cs typeface="Times New Roman" pitchFamily="18" charset="0"/>
              </a:rPr>
              <a:t>після</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відштовхування</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виноситься</a:t>
            </a:r>
            <a:r>
              <a:rPr lang="ru-RU" sz="2800" dirty="0" smtClean="0">
                <a:latin typeface="Times New Roman" pitchFamily="18" charset="0"/>
                <a:cs typeface="Times New Roman" pitchFamily="18" charset="0"/>
              </a:rPr>
              <a:t> вперед </a:t>
            </a:r>
            <a:r>
              <a:rPr lang="ru-RU" sz="2800" dirty="0" err="1" smtClean="0">
                <a:latin typeface="Times New Roman" pitchFamily="18" charset="0"/>
                <a:cs typeface="Times New Roman" pitchFamily="18" charset="0"/>
              </a:rPr>
              <a:t>зігнутою</a:t>
            </a:r>
            <a:r>
              <a:rPr lang="ru-RU" sz="2800" dirty="0" smtClean="0">
                <a:latin typeface="Times New Roman" pitchFamily="18" charset="0"/>
                <a:cs typeface="Times New Roman" pitchFamily="18" charset="0"/>
              </a:rPr>
              <a:t> в </a:t>
            </a:r>
            <a:r>
              <a:rPr lang="ru-RU" sz="2800" dirty="0" err="1" smtClean="0">
                <a:latin typeface="Times New Roman" pitchFamily="18" charset="0"/>
                <a:cs typeface="Times New Roman" pitchFamily="18" charset="0"/>
              </a:rPr>
              <a:t>коліні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й</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м'яко</a:t>
            </a:r>
            <a:r>
              <a:rPr lang="ru-RU" sz="2800" dirty="0" smtClean="0">
                <a:latin typeface="Times New Roman" pitchFamily="18" charset="0"/>
                <a:cs typeface="Times New Roman" pitchFamily="18" charset="0"/>
              </a:rPr>
              <a:t> ставиться на </a:t>
            </a:r>
            <a:r>
              <a:rPr lang="ru-RU" sz="2800" dirty="0" err="1" smtClean="0">
                <a:latin typeface="Times New Roman" pitchFamily="18" charset="0"/>
                <a:cs typeface="Times New Roman" pitchFamily="18" charset="0"/>
              </a:rPr>
              <a:t>передню</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частину</a:t>
            </a:r>
            <a:r>
              <a:rPr lang="ru-RU" sz="2800" dirty="0" smtClean="0">
                <a:latin typeface="Times New Roman" pitchFamily="18" charset="0"/>
                <a:cs typeface="Times New Roman" pitchFamily="18" charset="0"/>
              </a:rPr>
              <a:t> стопи </a:t>
            </a:r>
            <a:r>
              <a:rPr lang="ru-RU" sz="2800" dirty="0" err="1" smtClean="0">
                <a:latin typeface="Times New Roman" pitchFamily="18" charset="0"/>
                <a:cs typeface="Times New Roman" pitchFamily="18" charset="0"/>
              </a:rPr>
              <a:t>з</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наступною</a:t>
            </a:r>
            <a:r>
              <a:rPr lang="ru-RU" sz="2800" dirty="0" smtClean="0">
                <a:latin typeface="Times New Roman" pitchFamily="18" charset="0"/>
                <a:cs typeface="Times New Roman" pitchFamily="18" charset="0"/>
              </a:rPr>
              <a:t> опорою на всю ступню. Темп </a:t>
            </a:r>
            <a:r>
              <a:rPr lang="ru-RU" sz="2800" dirty="0" err="1" smtClean="0">
                <a:latin typeface="Times New Roman" pitchFamily="18" charset="0"/>
                <a:cs typeface="Times New Roman" pitchFamily="18" charset="0"/>
              </a:rPr>
              <a:t>бігу</a:t>
            </a:r>
            <a:r>
              <a:rPr lang="ru-RU" sz="2800" dirty="0" smtClean="0">
                <a:latin typeface="Times New Roman" pitchFamily="18" charset="0"/>
                <a:cs typeface="Times New Roman" pitchFamily="18" charset="0"/>
              </a:rPr>
              <a:t> 180-200 </a:t>
            </a:r>
            <a:r>
              <a:rPr lang="ru-RU" sz="2800" dirty="0" err="1" smtClean="0">
                <a:latin typeface="Times New Roman" pitchFamily="18" charset="0"/>
                <a:cs typeface="Times New Roman" pitchFamily="18" charset="0"/>
              </a:rPr>
              <a:t>кроків</a:t>
            </a:r>
            <a:r>
              <a:rPr lang="ru-RU" sz="2800" dirty="0" smtClean="0">
                <a:latin typeface="Times New Roman" pitchFamily="18" charset="0"/>
                <a:cs typeface="Times New Roman" pitchFamily="18" charset="0"/>
              </a:rPr>
              <a:t> за 1 </a:t>
            </a:r>
            <a:r>
              <a:rPr lang="ru-RU" sz="2800" dirty="0" err="1" smtClean="0">
                <a:latin typeface="Times New Roman" pitchFamily="18" charset="0"/>
                <a:cs typeface="Times New Roman" pitchFamily="18" charset="0"/>
              </a:rPr>
              <a:t>хв</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довжина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кроку</a:t>
            </a:r>
            <a:r>
              <a:rPr lang="ru-RU" sz="2800" dirty="0" smtClean="0">
                <a:latin typeface="Times New Roman" pitchFamily="18" charset="0"/>
                <a:cs typeface="Times New Roman" pitchFamily="18" charset="0"/>
              </a:rPr>
              <a:t> 120-150 см.</a:t>
            </a:r>
          </a:p>
          <a:p>
            <a:pPr>
              <a:lnSpc>
                <a:spcPct val="150000"/>
              </a:lnSpc>
            </a:pPr>
            <a:endParaRPr lang="ru-RU" sz="800"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USER\Desktop\DSCN0082.JPG"/>
          <p:cNvPicPr>
            <a:picLocks noChangeAspect="1" noChangeArrowheads="1"/>
          </p:cNvPicPr>
          <p:nvPr/>
        </p:nvPicPr>
        <p:blipFill>
          <a:blip r:embed="rId3" cstate="print"/>
          <a:srcRect/>
          <a:stretch>
            <a:fillRect/>
          </a:stretch>
        </p:blipFill>
        <p:spPr bwMode="auto">
          <a:xfrm>
            <a:off x="-1588" y="-1143000"/>
            <a:ext cx="12192001" cy="8001000"/>
          </a:xfrm>
          <a:prstGeom prst="rect">
            <a:avLst/>
          </a:prstGeom>
          <a:noFill/>
        </p:spPr>
      </p:pic>
      <p:sp>
        <p:nvSpPr>
          <p:cNvPr id="5123" name="Rectangle 3"/>
          <p:cNvSpPr>
            <a:spLocks noChangeArrowheads="1"/>
          </p:cNvSpPr>
          <p:nvPr/>
        </p:nvSpPr>
        <p:spPr bwMode="auto">
          <a:xfrm>
            <a:off x="333772" y="2517574"/>
            <a:ext cx="11593289" cy="3046988"/>
          </a:xfrm>
          <a:prstGeom prst="rect">
            <a:avLst/>
          </a:prstGeom>
          <a:noFill/>
          <a:ln w="9525">
            <a:noFill/>
            <a:miter lim="800000"/>
            <a:headEnd/>
            <a:tailEnd/>
          </a:ln>
        </p:spPr>
        <p:txBody>
          <a:bodyPr wrap="square" anchor="ctr">
            <a:spAutoFit/>
          </a:bodyPr>
          <a:lstStyle/>
          <a:p>
            <a:pPr algn="just" eaLnBrk="0" hangingPunct="0">
              <a:lnSpc>
                <a:spcPct val="150000"/>
              </a:lnSpc>
              <a:buFontTx/>
              <a:buChar char="•"/>
            </a:pPr>
            <a:r>
              <a:rPr lang="uk-UA" sz="3200" b="1" dirty="0" smtClean="0">
                <a:solidFill>
                  <a:srgbClr val="FFFF00"/>
                </a:solidFill>
                <a:latin typeface="Times New Roman" pitchFamily="18" charset="0"/>
                <a:cs typeface="Times New Roman" pitchFamily="18" charset="0"/>
              </a:rPr>
              <a:t>КУРСИ ПІДВИЩЕННЯ КВАЛІФІКАЦІЇ ПРИ КИЇВСЬКОМУ УНІВЕРСИТЕТІ ІМ. Б.ГРІНЧЕНКА (ІНСТИТУТ ПІСЛЯДИПЛОМНОЇ ПЕДАГОГІЧНОЇ ОСВІТИ),  м. КИЇВ,  2016 р.</a:t>
            </a:r>
            <a:endParaRPr lang="uk-UA" sz="3200" b="1" dirty="0">
              <a:solidFill>
                <a:srgbClr val="FFFF00"/>
              </a:solidFill>
              <a:latin typeface="Times New Roman" pitchFamily="18" charset="0"/>
              <a:cs typeface="Times New Roman" pitchFamily="18" charset="0"/>
            </a:endParaRPr>
          </a:p>
        </p:txBody>
      </p:sp>
      <p:sp>
        <p:nvSpPr>
          <p:cNvPr id="4" name="Прямоугольник 3"/>
          <p:cNvSpPr/>
          <p:nvPr/>
        </p:nvSpPr>
        <p:spPr>
          <a:xfrm>
            <a:off x="693812" y="692696"/>
            <a:ext cx="10441160" cy="2123658"/>
          </a:xfrm>
          <a:prstGeom prst="rect">
            <a:avLst/>
          </a:prstGeom>
        </p:spPr>
        <p:txBody>
          <a:bodyPr wrap="square">
            <a:spAutoFit/>
          </a:bodyPr>
          <a:lstStyle/>
          <a:p>
            <a:pPr algn="ctr"/>
            <a:r>
              <a:rPr lang="uk-UA" sz="4400" b="1" dirty="0" smtClean="0">
                <a:solidFill>
                  <a:srgbClr val="FF9900"/>
                </a:solidFill>
                <a:latin typeface="Arial Black" pitchFamily="34" charset="0"/>
              </a:rPr>
              <a:t>ФОРМИ ПІДВИЩЕННЯ КВАЛІФІКАЦІЇ:</a:t>
            </a:r>
          </a:p>
          <a:p>
            <a:pPr algn="ctr"/>
            <a:endParaRPr lang="ru-RU" sz="4400" b="1" dirty="0"/>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latin typeface="Times New Roman" panose="02020603050405020304" pitchFamily="18" charset="0"/>
                <a:cs typeface="Times New Roman" panose="02020603050405020304" pitchFamily="18" charset="0"/>
              </a:rPr>
              <a:t>1.2</a:t>
            </a:r>
            <a:endParaRPr lang="ru-RU" sz="3600" b="1" dirty="0">
              <a:latin typeface="Times New Roman" panose="02020603050405020304" pitchFamily="18" charset="0"/>
              <a:cs typeface="Times New Roman" panose="02020603050405020304" pitchFamily="18" charset="0"/>
            </a:endParaRPr>
          </a:p>
        </p:txBody>
      </p:sp>
      <p:sp>
        <p:nvSpPr>
          <p:cNvPr id="5" name="Управляющая кнопка: далее 4">
            <a:hlinkClick r:id="" action="ppaction://hlinkshowjump?jump=nextslide" highlightClick="1"/>
          </p:cNvPr>
          <p:cNvSpPr/>
          <p:nvPr/>
        </p:nvSpPr>
        <p:spPr>
          <a:xfrm>
            <a:off x="11331835" y="6143644"/>
            <a:ext cx="666581" cy="571504"/>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6" name="Управляющая кнопка: назад 5">
            <a:hlinkClick r:id="" action="ppaction://hlinkshowjump?jump=previousslide" highlightClick="1"/>
          </p:cNvPr>
          <p:cNvSpPr/>
          <p:nvPr/>
        </p:nvSpPr>
        <p:spPr>
          <a:xfrm>
            <a:off x="761764" y="6143644"/>
            <a:ext cx="761807" cy="571504"/>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3" name="Прямоугольник 12"/>
          <p:cNvSpPr/>
          <p:nvPr/>
        </p:nvSpPr>
        <p:spPr>
          <a:xfrm>
            <a:off x="5518499" y="548680"/>
            <a:ext cx="6239068" cy="6463308"/>
          </a:xfrm>
          <a:prstGeom prst="rect">
            <a:avLst/>
          </a:prstGeom>
        </p:spPr>
        <p:txBody>
          <a:bodyPr wrap="square">
            <a:spAutoFit/>
          </a:bodyPr>
          <a:lstStyle/>
          <a:p>
            <a:pPr algn="just" fontAlgn="base"/>
            <a:r>
              <a:rPr lang="uk-UA" sz="2200" b="1" dirty="0" smtClean="0">
                <a:latin typeface="Times New Roman" pitchFamily="18" charset="0"/>
                <a:cs typeface="Times New Roman" pitchFamily="18" charset="0"/>
              </a:rPr>
              <a:t>Перебігання</a:t>
            </a:r>
            <a:r>
              <a:rPr lang="ru-RU" sz="2200" b="1"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застосовується</a:t>
            </a:r>
            <a:r>
              <a:rPr lang="ru-RU" sz="2200" dirty="0" smtClean="0">
                <a:latin typeface="Times New Roman" pitchFamily="18" charset="0"/>
                <a:cs typeface="Times New Roman" pitchFamily="18" charset="0"/>
              </a:rPr>
              <a:t> для </a:t>
            </a:r>
            <a:r>
              <a:rPr lang="ru-RU" sz="2200" dirty="0" err="1" smtClean="0">
                <a:latin typeface="Times New Roman" pitchFamily="18" charset="0"/>
                <a:cs typeface="Times New Roman" pitchFamily="18" charset="0"/>
              </a:rPr>
              <a:t>швидкого</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зближення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a:t>
            </a:r>
            <a:r>
              <a:rPr lang="ru-RU" sz="2200" dirty="0" smtClean="0">
                <a:latin typeface="Times New Roman" pitchFamily="18" charset="0"/>
                <a:cs typeface="Times New Roman" pitchFamily="18" charset="0"/>
              </a:rPr>
              <a:t> противником на </a:t>
            </a:r>
            <a:r>
              <a:rPr lang="ru-RU" sz="2200" dirty="0" err="1" smtClean="0">
                <a:latin typeface="Times New Roman" pitchFamily="18" charset="0"/>
                <a:cs typeface="Times New Roman" pitchFamily="18" charset="0"/>
              </a:rPr>
              <a:t>відкритій</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місцевості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Довжина</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перебігання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залежить</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від</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рельєфу</a:t>
            </a:r>
            <a:r>
              <a:rPr lang="ru-RU" sz="2200" dirty="0" smtClean="0">
                <a:latin typeface="Times New Roman" pitchFamily="18" charset="0"/>
                <a:cs typeface="Times New Roman" pitchFamily="18" charset="0"/>
              </a:rPr>
              <a:t> та </a:t>
            </a:r>
            <a:r>
              <a:rPr lang="ru-RU" sz="2200" dirty="0" err="1" smtClean="0">
                <a:latin typeface="Times New Roman" pitchFamily="18" charset="0"/>
                <a:cs typeface="Times New Roman" pitchFamily="18" charset="0"/>
              </a:rPr>
              <a:t>інтенсивності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вогню</a:t>
            </a:r>
            <a:r>
              <a:rPr lang="ru-RU" sz="2200" dirty="0" smtClean="0">
                <a:latin typeface="Times New Roman" pitchFamily="18" charset="0"/>
                <a:cs typeface="Times New Roman" pitchFamily="18" charset="0"/>
              </a:rPr>
              <a:t> противника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в </a:t>
            </a:r>
            <a:r>
              <a:rPr lang="ru-RU" sz="2200" dirty="0" err="1" smtClean="0">
                <a:latin typeface="Times New Roman" pitchFamily="18" charset="0"/>
                <a:cs typeface="Times New Roman" pitchFamily="18" charset="0"/>
              </a:rPr>
              <a:t>середньому</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має</a:t>
            </a:r>
            <a:r>
              <a:rPr lang="ru-RU" sz="2200" dirty="0" smtClean="0">
                <a:latin typeface="Times New Roman" pitchFamily="18" charset="0"/>
                <a:cs typeface="Times New Roman" pitchFamily="18" charset="0"/>
              </a:rPr>
              <a:t> бути 20-40 </a:t>
            </a:r>
            <a:r>
              <a:rPr lang="ru-RU" sz="2200" dirty="0" err="1" smtClean="0">
                <a:latin typeface="Times New Roman" pitchFamily="18" charset="0"/>
                <a:cs typeface="Times New Roman" pitchFamily="18" charset="0"/>
              </a:rPr>
              <a:t>кроків</a:t>
            </a:r>
            <a:r>
              <a:rPr lang="ru-RU" sz="2200" dirty="0" smtClean="0">
                <a:latin typeface="Times New Roman" pitchFamily="18" charset="0"/>
                <a:cs typeface="Times New Roman" pitchFamily="18" charset="0"/>
              </a:rPr>
              <a:t>. Чим </a:t>
            </a:r>
            <a:r>
              <a:rPr lang="ru-RU" sz="2200" dirty="0" err="1" smtClean="0">
                <a:latin typeface="Times New Roman" pitchFamily="18" charset="0"/>
                <a:cs typeface="Times New Roman" pitchFamily="18" charset="0"/>
              </a:rPr>
              <a:t>відкритіша</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місцевість</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сильніший</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вогонь</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тим</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коротшим</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має</a:t>
            </a:r>
            <a:r>
              <a:rPr lang="ru-RU" sz="2200" dirty="0" smtClean="0">
                <a:latin typeface="Times New Roman" pitchFamily="18" charset="0"/>
                <a:cs typeface="Times New Roman" pitchFamily="18" charset="0"/>
              </a:rPr>
              <a:t> бути </a:t>
            </a:r>
            <a:r>
              <a:rPr lang="ru-RU" sz="2200" dirty="0" err="1" smtClean="0">
                <a:latin typeface="Times New Roman" pitchFamily="18" charset="0"/>
                <a:cs typeface="Times New Roman" pitchFamily="18" charset="0"/>
              </a:rPr>
              <a:t>перебігання</a:t>
            </a:r>
            <a:r>
              <a:rPr lang="ru-RU" sz="2200" dirty="0" smtClean="0">
                <a:latin typeface="Times New Roman" pitchFamily="18" charset="0"/>
                <a:cs typeface="Times New Roman" pitchFamily="18" charset="0"/>
              </a:rPr>
              <a:t>. </a:t>
            </a:r>
            <a:r>
              <a:rPr lang="ru-RU" sz="2200" b="1" dirty="0" err="1" smtClean="0">
                <a:latin typeface="Times New Roman" pitchFamily="18" charset="0"/>
                <a:cs typeface="Times New Roman" pitchFamily="18" charset="0"/>
              </a:rPr>
              <a:t>Під</a:t>
            </a:r>
            <a:r>
              <a:rPr lang="ru-RU" sz="2200" b="1" dirty="0" smtClean="0">
                <a:latin typeface="Times New Roman" pitchFamily="18" charset="0"/>
                <a:cs typeface="Times New Roman" pitchFamily="18" charset="0"/>
              </a:rPr>
              <a:t> вогнем противника на </a:t>
            </a:r>
            <a:r>
              <a:rPr lang="ru-RU" sz="2200" b="1" dirty="0" err="1" smtClean="0">
                <a:latin typeface="Times New Roman" pitchFamily="18" charset="0"/>
                <a:cs typeface="Times New Roman" pitchFamily="18" charset="0"/>
              </a:rPr>
              <a:t>враження</a:t>
            </a:r>
            <a:r>
              <a:rPr lang="ru-RU" sz="2200" b="1" dirty="0" smtClean="0">
                <a:latin typeface="Times New Roman" pitchFamily="18" charset="0"/>
                <a:cs typeface="Times New Roman" pitchFamily="18" charset="0"/>
              </a:rPr>
              <a:t> </a:t>
            </a:r>
            <a:r>
              <a:rPr lang="ru-RU" sz="2200" b="1" dirty="0" err="1" smtClean="0">
                <a:latin typeface="Times New Roman" pitchFamily="18" charset="0"/>
                <a:cs typeface="Times New Roman" pitchFamily="18" charset="0"/>
              </a:rPr>
              <a:t>відстань</a:t>
            </a:r>
            <a:r>
              <a:rPr lang="ru-RU" sz="2200" b="1" dirty="0" smtClean="0">
                <a:latin typeface="Times New Roman" pitchFamily="18" charset="0"/>
                <a:cs typeface="Times New Roman" pitchFamily="18" charset="0"/>
              </a:rPr>
              <a:t> </a:t>
            </a:r>
            <a:r>
              <a:rPr lang="ru-RU" sz="2200" b="1" dirty="0" err="1" smtClean="0">
                <a:latin typeface="Times New Roman" pitchFamily="18" charset="0"/>
                <a:cs typeface="Times New Roman" pitchFamily="18" charset="0"/>
              </a:rPr>
              <a:t>перебігання</a:t>
            </a:r>
            <a:r>
              <a:rPr lang="ru-RU" sz="2200" b="1" dirty="0" smtClean="0">
                <a:latin typeface="Times New Roman" pitchFamily="18" charset="0"/>
                <a:cs typeface="Times New Roman" pitchFamily="18" charset="0"/>
              </a:rPr>
              <a:t> не повинно </a:t>
            </a:r>
            <a:r>
              <a:rPr lang="ru-RU" sz="2200" b="1" dirty="0" err="1" smtClean="0">
                <a:latin typeface="Times New Roman" pitchFamily="18" charset="0"/>
                <a:cs typeface="Times New Roman" pitchFamily="18" charset="0"/>
              </a:rPr>
              <a:t>перевищувати</a:t>
            </a:r>
            <a:r>
              <a:rPr lang="ru-RU" sz="2200" b="1" dirty="0" smtClean="0">
                <a:latin typeface="Times New Roman" pitchFamily="18" charset="0"/>
                <a:cs typeface="Times New Roman" pitchFamily="18" charset="0"/>
              </a:rPr>
              <a:t> 10 </a:t>
            </a:r>
            <a:r>
              <a:rPr lang="ru-RU" sz="2200" b="1" dirty="0" err="1" smtClean="0">
                <a:latin typeface="Times New Roman" pitchFamily="18" charset="0"/>
                <a:cs typeface="Times New Roman" pitchFamily="18" charset="0"/>
              </a:rPr>
              <a:t>метрів</a:t>
            </a:r>
            <a:r>
              <a:rPr lang="ru-RU" sz="2200" b="1" dirty="0" smtClean="0">
                <a:latin typeface="Times New Roman" pitchFamily="18" charset="0"/>
                <a:cs typeface="Times New Roman" pitchFamily="18" charset="0"/>
              </a:rPr>
              <a:t>.</a:t>
            </a:r>
            <a:endParaRPr lang="ru-RU" sz="2200" dirty="0" smtClean="0">
              <a:latin typeface="Times New Roman" pitchFamily="18" charset="0"/>
              <a:cs typeface="Times New Roman" pitchFamily="18" charset="0"/>
            </a:endParaRPr>
          </a:p>
          <a:p>
            <a:pPr algn="just" fontAlgn="base"/>
            <a:r>
              <a:rPr lang="ru-RU" sz="2200" dirty="0" smtClean="0">
                <a:latin typeface="Times New Roman" pitchFamily="18" charset="0"/>
                <a:cs typeface="Times New Roman" pitchFamily="18" charset="0"/>
              </a:rPr>
              <a:t>Для </a:t>
            </a:r>
            <a:r>
              <a:rPr lang="ru-RU" sz="2200" dirty="0" err="1" smtClean="0">
                <a:latin typeface="Times New Roman" pitchFamily="18" charset="0"/>
                <a:cs typeface="Times New Roman" pitchFamily="18" charset="0"/>
              </a:rPr>
              <a:t>перебігання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положення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лежачи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необхідно</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спочатку</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поставити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зброю</a:t>
            </a:r>
            <a:r>
              <a:rPr lang="ru-RU" sz="2200" dirty="0" smtClean="0">
                <a:latin typeface="Times New Roman" pitchFamily="18" charset="0"/>
                <a:cs typeface="Times New Roman" pitchFamily="18" charset="0"/>
              </a:rPr>
              <a:t> на </a:t>
            </a:r>
            <a:r>
              <a:rPr lang="ru-RU" sz="2200" dirty="0" err="1" smtClean="0">
                <a:latin typeface="Times New Roman" pitchFamily="18" charset="0"/>
                <a:cs typeface="Times New Roman" pitchFamily="18" charset="0"/>
              </a:rPr>
              <a:t>запобіжник</a:t>
            </a:r>
            <a:r>
              <a:rPr lang="ru-RU" sz="2200" dirty="0" smtClean="0">
                <a:latin typeface="Times New Roman" pitchFamily="18" charset="0"/>
                <a:cs typeface="Times New Roman" pitchFamily="18" charset="0"/>
              </a:rPr>
              <a:t>, за </a:t>
            </a:r>
            <a:r>
              <a:rPr lang="ru-RU" sz="2200" dirty="0" err="1" smtClean="0">
                <a:latin typeface="Times New Roman" pitchFamily="18" charset="0"/>
                <a:cs typeface="Times New Roman" pitchFamily="18" charset="0"/>
              </a:rPr>
              <a:t>попереджувальною</a:t>
            </a:r>
            <a:r>
              <a:rPr lang="ru-RU" sz="2200" dirty="0" smtClean="0">
                <a:latin typeface="Times New Roman" pitchFamily="18" charset="0"/>
                <a:cs typeface="Times New Roman" pitchFamily="18" charset="0"/>
              </a:rPr>
              <a:t> командою </a:t>
            </a:r>
            <a:r>
              <a:rPr lang="ru-RU" sz="2200" dirty="0" err="1" smtClean="0">
                <a:latin typeface="Times New Roman" pitchFamily="18" charset="0"/>
                <a:cs typeface="Times New Roman" pitchFamily="18" charset="0"/>
              </a:rPr>
              <a:t>визначити</a:t>
            </a:r>
            <a:r>
              <a:rPr lang="ru-RU" sz="2200" dirty="0" smtClean="0">
                <a:latin typeface="Times New Roman" pitchFamily="18" charset="0"/>
                <a:cs typeface="Times New Roman" pitchFamily="18" charset="0"/>
              </a:rPr>
              <a:t> шлях </a:t>
            </a:r>
            <a:r>
              <a:rPr lang="ru-RU" sz="2200" dirty="0" err="1" smtClean="0">
                <a:latin typeface="Times New Roman" pitchFamily="18" charset="0"/>
                <a:cs typeface="Times New Roman" pitchFamily="18" charset="0"/>
              </a:rPr>
              <a:t>руху</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можливе</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укриття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потім</a:t>
            </a:r>
            <a:r>
              <a:rPr lang="ru-RU" sz="2200" dirty="0" smtClean="0">
                <a:latin typeface="Times New Roman" pitchFamily="18" charset="0"/>
                <a:cs typeface="Times New Roman" pitchFamily="18" charset="0"/>
              </a:rPr>
              <a:t> за </a:t>
            </a:r>
            <a:r>
              <a:rPr lang="ru-RU" sz="2200" dirty="0" err="1" smtClean="0">
                <a:latin typeface="Times New Roman" pitchFamily="18" charset="0"/>
                <a:cs typeface="Times New Roman" pitchFamily="18" charset="0"/>
              </a:rPr>
              <a:t>виконавчою</a:t>
            </a:r>
            <a:r>
              <a:rPr lang="ru-RU" sz="2200" dirty="0" smtClean="0">
                <a:latin typeface="Times New Roman" pitchFamily="18" charset="0"/>
                <a:cs typeface="Times New Roman" pitchFamily="18" charset="0"/>
              </a:rPr>
              <a:t> командою </a:t>
            </a:r>
            <a:r>
              <a:rPr lang="ru-RU" sz="2200" dirty="0" err="1" smtClean="0">
                <a:latin typeface="Times New Roman" pitchFamily="18" charset="0"/>
                <a:cs typeface="Times New Roman" pitchFamily="18" charset="0"/>
              </a:rPr>
              <a:t>стрімко</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перебігти</a:t>
            </a:r>
            <a:r>
              <a:rPr lang="ru-RU" sz="2200" dirty="0" smtClean="0">
                <a:latin typeface="Times New Roman" pitchFamily="18" charset="0"/>
                <a:cs typeface="Times New Roman" pitchFamily="18" charset="0"/>
              </a:rPr>
              <a:t> у </a:t>
            </a:r>
            <a:r>
              <a:rPr lang="ru-RU" sz="2200" dirty="0" err="1" smtClean="0">
                <a:latin typeface="Times New Roman" pitchFamily="18" charset="0"/>
                <a:cs typeface="Times New Roman" pitchFamily="18" charset="0"/>
              </a:rPr>
              <a:t>визначене</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місце</a:t>
            </a:r>
            <a:r>
              <a:rPr lang="ru-RU" sz="2200" dirty="0" smtClean="0">
                <a:latin typeface="Times New Roman" pitchFamily="18" charset="0"/>
                <a:cs typeface="Times New Roman" pitchFamily="18" charset="0"/>
              </a:rPr>
              <a:t>. На </a:t>
            </a:r>
            <a:r>
              <a:rPr lang="ru-RU" sz="2200" dirty="0" err="1" smtClean="0">
                <a:latin typeface="Times New Roman" pitchFamily="18" charset="0"/>
                <a:cs typeface="Times New Roman" pitchFamily="18" charset="0"/>
              </a:rPr>
              <a:t>місці</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зупинки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лягти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на</a:t>
            </a:r>
            <a:r>
              <a:rPr lang="ru-RU" sz="2200" dirty="0" smtClean="0">
                <a:latin typeface="Times New Roman" pitchFamily="18" charset="0"/>
                <a:cs typeface="Times New Roman" pitchFamily="18" charset="0"/>
              </a:rPr>
              <a:t> землю, </a:t>
            </a:r>
            <a:r>
              <a:rPr lang="ru-RU" sz="2200" dirty="0" err="1" smtClean="0">
                <a:latin typeface="Times New Roman" pitchFamily="18" charset="0"/>
                <a:cs typeface="Times New Roman" pitchFamily="18" charset="0"/>
              </a:rPr>
              <a:t>відповзти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трохи</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вбік</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і</a:t>
            </a:r>
            <a:r>
              <a:rPr lang="ru-RU" sz="2200" dirty="0" smtClean="0">
                <a:latin typeface="Times New Roman" pitchFamily="18" charset="0"/>
                <a:cs typeface="Times New Roman" pitchFamily="18" charset="0"/>
              </a:rPr>
              <a:t>, досягнувши </a:t>
            </a:r>
            <a:r>
              <a:rPr lang="ru-RU" sz="2200" dirty="0" err="1" smtClean="0">
                <a:latin typeface="Times New Roman" pitchFamily="18" charset="0"/>
                <a:cs typeface="Times New Roman" pitchFamily="18" charset="0"/>
              </a:rPr>
              <a:t>вказаного</a:t>
            </a:r>
            <a:r>
              <a:rPr lang="ru-RU" sz="2200" dirty="0" smtClean="0">
                <a:latin typeface="Times New Roman" pitchFamily="18" charset="0"/>
                <a:cs typeface="Times New Roman" pitchFamily="18" charset="0"/>
              </a:rPr>
              <a:t> командою </a:t>
            </a:r>
            <a:r>
              <a:rPr lang="ru-RU" sz="2200" dirty="0" err="1" smtClean="0">
                <a:latin typeface="Times New Roman" pitchFamily="18" charset="0"/>
                <a:cs typeface="Times New Roman" pitchFamily="18" charset="0"/>
              </a:rPr>
              <a:t>місця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приготуватися</a:t>
            </a:r>
            <a:r>
              <a:rPr lang="ru-RU" sz="2200" dirty="0" smtClean="0">
                <a:latin typeface="Times New Roman" pitchFamily="18" charset="0"/>
                <a:cs typeface="Times New Roman" pitchFamily="18" charset="0"/>
              </a:rPr>
              <a:t> до </a:t>
            </a:r>
            <a:r>
              <a:rPr lang="ru-RU" sz="2200" dirty="0" err="1" smtClean="0">
                <a:latin typeface="Times New Roman" pitchFamily="18" charset="0"/>
                <a:cs typeface="Times New Roman" pitchFamily="18" charset="0"/>
              </a:rPr>
              <a:t>ведення</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вогню</a:t>
            </a:r>
            <a:r>
              <a:rPr lang="ru-RU" sz="2200" dirty="0" smtClean="0">
                <a:latin typeface="Times New Roman" pitchFamily="18" charset="0"/>
                <a:cs typeface="Times New Roman" pitchFamily="18" charset="0"/>
              </a:rPr>
              <a:t>.</a:t>
            </a:r>
          </a:p>
          <a:p>
            <a:pPr algn="just" fontAlgn="base"/>
            <a:endParaRPr lang="ru-RU" sz="2800" dirty="0" smtClean="0">
              <a:latin typeface="Times New Roman" pitchFamily="18" charset="0"/>
              <a:cs typeface="Times New Roman" pitchFamily="18" charset="0"/>
            </a:endParaRPr>
          </a:p>
          <a:p>
            <a:pPr>
              <a:lnSpc>
                <a:spcPct val="150000"/>
              </a:lnSpc>
            </a:pPr>
            <a:endParaRPr lang="ru-RU" sz="800" dirty="0"/>
          </a:p>
        </p:txBody>
      </p:sp>
      <p:pic>
        <p:nvPicPr>
          <p:cNvPr id="37890" name="Picture 2"/>
          <p:cNvPicPr>
            <a:picLocks noChangeAspect="1" noChangeArrowheads="1"/>
          </p:cNvPicPr>
          <p:nvPr/>
        </p:nvPicPr>
        <p:blipFill>
          <a:blip r:embed="rId2" cstate="print"/>
          <a:srcRect l="15255" r="3382" b="11466"/>
          <a:stretch>
            <a:fillRect/>
          </a:stretch>
        </p:blipFill>
        <p:spPr bwMode="auto">
          <a:xfrm>
            <a:off x="1583086" y="620688"/>
            <a:ext cx="3743441" cy="568863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latin typeface="Times New Roman" panose="02020603050405020304" pitchFamily="18" charset="0"/>
                <a:cs typeface="Times New Roman" panose="02020603050405020304" pitchFamily="18" charset="0"/>
              </a:rPr>
              <a:t>1.3</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3" name="Прямоугольник 12"/>
          <p:cNvSpPr/>
          <p:nvPr/>
        </p:nvSpPr>
        <p:spPr>
          <a:xfrm>
            <a:off x="1583086" y="332658"/>
            <a:ext cx="9982509" cy="3862596"/>
          </a:xfrm>
          <a:prstGeom prst="rect">
            <a:avLst/>
          </a:prstGeom>
        </p:spPr>
        <p:txBody>
          <a:bodyPr wrap="square">
            <a:spAutoFit/>
          </a:bodyPr>
          <a:lstStyle/>
          <a:p>
            <a:pPr algn="just" fontAlgn="base"/>
            <a:r>
              <a:rPr lang="uk-UA" sz="2400" b="1" dirty="0" smtClean="0">
                <a:latin typeface="Times New Roman" pitchFamily="18" charset="0"/>
                <a:cs typeface="Times New Roman" pitchFamily="18" charset="0"/>
              </a:rPr>
              <a:t>Переповзання</a:t>
            </a:r>
            <a:r>
              <a:rPr lang="ru-RU" sz="2400" b="1" dirty="0" smtClean="0">
                <a:latin typeface="Times New Roman" pitchFamily="18" charset="0"/>
                <a:cs typeface="Times New Roman" pitchFamily="18" charset="0"/>
              </a:rPr>
              <a:t> </a:t>
            </a:r>
            <a:r>
              <a:rPr lang="uk-UA" sz="2400" dirty="0" smtClean="0">
                <a:latin typeface="Times New Roman" pitchFamily="18" charset="0"/>
                <a:cs typeface="Times New Roman" pitchFamily="18" charset="0"/>
              </a:rPr>
              <a:t>застосовується для непомітного наближення до противника і прихованого подолання ділянок місцевості, що мають незначні укриття, нерівності рельєфу і перебувають під спостереженням або обстрілом противника. </a:t>
            </a:r>
          </a:p>
          <a:p>
            <a:pPr algn="just" fontAlgn="base"/>
            <a:endParaRPr lang="ru-RU" sz="900" dirty="0" smtClean="0">
              <a:latin typeface="Times New Roman" pitchFamily="18" charset="0"/>
              <a:cs typeface="Times New Roman" pitchFamily="18" charset="0"/>
            </a:endParaRPr>
          </a:p>
          <a:p>
            <a:pPr algn="just" fontAlgn="base"/>
            <a:r>
              <a:rPr lang="ru-RU" sz="2400" b="1" dirty="0" err="1" smtClean="0">
                <a:latin typeface="Times New Roman" pitchFamily="18" charset="0"/>
                <a:cs typeface="Times New Roman" pitchFamily="18" charset="0"/>
              </a:rPr>
              <a:t>Спосіб</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переповзання</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обирається</a:t>
            </a:r>
            <a:r>
              <a:rPr lang="ru-RU" sz="2400" b="1" dirty="0" smtClean="0">
                <a:latin typeface="Times New Roman" pitchFamily="18" charset="0"/>
                <a:cs typeface="Times New Roman" pitchFamily="18" charset="0"/>
              </a:rPr>
              <a:t> в </a:t>
            </a:r>
            <a:r>
              <a:rPr lang="ru-RU" sz="2400" b="1" dirty="0" err="1" smtClean="0">
                <a:latin typeface="Times New Roman" pitchFamily="18" charset="0"/>
                <a:cs typeface="Times New Roman" pitchFamily="18" charset="0"/>
              </a:rPr>
              <a:t>залежності</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від</a:t>
            </a:r>
            <a:r>
              <a:rPr lang="ru-RU" sz="2400" b="1" dirty="0" smtClean="0">
                <a:latin typeface="Times New Roman" pitchFamily="18" charset="0"/>
                <a:cs typeface="Times New Roman" pitchFamily="18" charset="0"/>
              </a:rPr>
              <a:t> обстановки, </a:t>
            </a:r>
            <a:r>
              <a:rPr lang="ru-RU" sz="2400" b="1" dirty="0" err="1" smtClean="0">
                <a:latin typeface="Times New Roman" pitchFamily="18" charset="0"/>
                <a:cs typeface="Times New Roman" pitchFamily="18" charset="0"/>
              </a:rPr>
              <a:t>рельєфу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місцевості</a:t>
            </a:r>
            <a:r>
              <a:rPr lang="ru-RU" sz="2400" b="1" dirty="0" smtClean="0">
                <a:latin typeface="Times New Roman" pitchFamily="18" charset="0"/>
                <a:cs typeface="Times New Roman" pitchFamily="18" charset="0"/>
              </a:rPr>
              <a:t> та </a:t>
            </a:r>
            <a:r>
              <a:rPr lang="ru-RU" sz="2400" b="1" dirty="0" err="1" smtClean="0">
                <a:latin typeface="Times New Roman" pitchFamily="18" charset="0"/>
                <a:cs typeface="Times New Roman" pitchFamily="18" charset="0"/>
              </a:rPr>
              <a:t>вогню</a:t>
            </a:r>
            <a:r>
              <a:rPr lang="ru-RU" sz="2400" b="1" dirty="0" smtClean="0">
                <a:latin typeface="Times New Roman" pitchFamily="18" charset="0"/>
                <a:cs typeface="Times New Roman" pitchFamily="18" charset="0"/>
              </a:rPr>
              <a:t> противника.   </a:t>
            </a:r>
          </a:p>
          <a:p>
            <a:pPr algn="just" fontAlgn="base"/>
            <a:endParaRPr lang="ru-RU" sz="800" b="1" dirty="0" smtClean="0">
              <a:latin typeface="Times New Roman" pitchFamily="18" charset="0"/>
              <a:cs typeface="Times New Roman" pitchFamily="18" charset="0"/>
            </a:endParaRPr>
          </a:p>
          <a:p>
            <a:pPr algn="just" fontAlgn="base"/>
            <a:r>
              <a:rPr lang="ru-RU" sz="2400" b="1" dirty="0" smtClean="0">
                <a:latin typeface="Times New Roman" pitchFamily="18" charset="0"/>
                <a:cs typeface="Times New Roman" pitchFamily="18" charset="0"/>
              </a:rPr>
              <a:t>ІСНУЄ 3 ОСНОВНИХ СПОСОБИ ПЕРЕПОВЗАННЯ.</a:t>
            </a:r>
            <a:endParaRPr lang="ru-RU" sz="2400" dirty="0" smtClean="0">
              <a:latin typeface="Times New Roman" pitchFamily="18" charset="0"/>
              <a:cs typeface="Times New Roman" pitchFamily="18" charset="0"/>
            </a:endParaRPr>
          </a:p>
          <a:p>
            <a:pPr algn="just" fontAlgn="base"/>
            <a:endParaRPr lang="ru-RU" sz="2000" dirty="0" smtClean="0">
              <a:latin typeface="Times New Roman" pitchFamily="18" charset="0"/>
              <a:cs typeface="Times New Roman" pitchFamily="18" charset="0"/>
            </a:endParaRPr>
          </a:p>
          <a:p>
            <a:pPr algn="just" fontAlgn="base"/>
            <a:endParaRPr lang="ru-RU" sz="2800" dirty="0" smtClean="0">
              <a:latin typeface="Times New Roman" pitchFamily="18" charset="0"/>
              <a:cs typeface="Times New Roman" pitchFamily="18" charset="0"/>
            </a:endParaRPr>
          </a:p>
          <a:p>
            <a:pPr>
              <a:lnSpc>
                <a:spcPct val="150000"/>
              </a:lnSpc>
            </a:pPr>
            <a:endParaRPr lang="ru-RU" sz="800" dirty="0"/>
          </a:p>
        </p:txBody>
      </p:sp>
      <p:pic>
        <p:nvPicPr>
          <p:cNvPr id="40962" name="Picture 2" descr="Картинки по запросу переповзання на полі бою"/>
          <p:cNvPicPr>
            <a:picLocks noChangeAspect="1" noChangeArrowheads="1"/>
          </p:cNvPicPr>
          <p:nvPr/>
        </p:nvPicPr>
        <p:blipFill>
          <a:blip r:embed="rId2" cstate="print"/>
          <a:srcRect/>
          <a:stretch>
            <a:fillRect/>
          </a:stretch>
        </p:blipFill>
        <p:spPr bwMode="auto">
          <a:xfrm>
            <a:off x="3502800" y="3717032"/>
            <a:ext cx="5375197" cy="2852936"/>
          </a:xfrm>
          <a:prstGeom prst="rect">
            <a:avLst/>
          </a:prstGeom>
          <a:noFill/>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latin typeface="Times New Roman" panose="02020603050405020304" pitchFamily="18" charset="0"/>
                <a:cs typeface="Times New Roman" panose="02020603050405020304" pitchFamily="18" charset="0"/>
              </a:rPr>
              <a:t>1.3</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3" name="Прямоугольник 12"/>
          <p:cNvSpPr/>
          <p:nvPr/>
        </p:nvSpPr>
        <p:spPr>
          <a:xfrm>
            <a:off x="6190398" y="404665"/>
            <a:ext cx="5567169" cy="5109091"/>
          </a:xfrm>
          <a:prstGeom prst="rect">
            <a:avLst/>
          </a:prstGeom>
        </p:spPr>
        <p:txBody>
          <a:bodyPr wrap="square">
            <a:spAutoFit/>
          </a:bodyPr>
          <a:lstStyle/>
          <a:p>
            <a:pPr algn="just" fontAlgn="base"/>
            <a:endParaRPr lang="uk-UA" sz="2200" b="1" dirty="0" smtClean="0">
              <a:latin typeface="Times New Roman" pitchFamily="18" charset="0"/>
              <a:cs typeface="Times New Roman" pitchFamily="18" charset="0"/>
            </a:endParaRPr>
          </a:p>
          <a:p>
            <a:pPr algn="just" fontAlgn="base"/>
            <a:r>
              <a:rPr lang="uk-UA" sz="2400" b="1" dirty="0" smtClean="0">
                <a:latin typeface="Times New Roman" pitchFamily="18" charset="0"/>
                <a:cs typeface="Times New Roman" pitchFamily="18" charset="0"/>
              </a:rPr>
              <a:t>Переповзання </a:t>
            </a:r>
            <a:r>
              <a:rPr lang="uk-UA" sz="2400" b="1" u="sng" dirty="0" smtClean="0">
                <a:latin typeface="Times New Roman" pitchFamily="18" charset="0"/>
                <a:cs typeface="Times New Roman" pitchFamily="18" charset="0"/>
              </a:rPr>
              <a:t>по-пластунському</a:t>
            </a:r>
            <a:r>
              <a:rPr lang="ru-RU" sz="2400" b="1"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лягти</a:t>
            </a:r>
            <a:r>
              <a:rPr lang="ru-RU" sz="2400" dirty="0" smtClean="0">
                <a:latin typeface="Times New Roman" pitchFamily="18" charset="0"/>
                <a:cs typeface="Times New Roman" pitchFamily="18" charset="0"/>
              </a:rPr>
              <a:t> на землю, правою рукою </a:t>
            </a:r>
            <a:r>
              <a:rPr lang="ru-RU" sz="2400" dirty="0" err="1" smtClean="0">
                <a:latin typeface="Times New Roman" pitchFamily="18" charset="0"/>
                <a:cs typeface="Times New Roman" pitchFamily="18" charset="0"/>
              </a:rPr>
              <a:t>взяти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зброю</a:t>
            </a:r>
            <a:r>
              <a:rPr lang="ru-RU" sz="2400" dirty="0" smtClean="0">
                <a:latin typeface="Times New Roman" pitchFamily="18" charset="0"/>
                <a:cs typeface="Times New Roman" pitchFamily="18" charset="0"/>
              </a:rPr>
              <a:t> за </a:t>
            </a:r>
            <a:r>
              <a:rPr lang="ru-RU" sz="2400" dirty="0" err="1" smtClean="0">
                <a:latin typeface="Times New Roman" pitchFamily="18" charset="0"/>
                <a:cs typeface="Times New Roman" pitchFamily="18" charset="0"/>
              </a:rPr>
              <a:t>ремінь</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біля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верхньої</a:t>
            </a:r>
            <a:r>
              <a:rPr lang="ru-RU" sz="2400" dirty="0" smtClean="0">
                <a:latin typeface="Times New Roman" pitchFamily="18" charset="0"/>
                <a:cs typeface="Times New Roman" pitchFamily="18" charset="0"/>
              </a:rPr>
              <a:t> антабки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покласти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її</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передпліччя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правої</a:t>
            </a:r>
            <a:r>
              <a:rPr lang="ru-RU" sz="2400" dirty="0" smtClean="0">
                <a:latin typeface="Times New Roman" pitchFamily="18" charset="0"/>
                <a:cs typeface="Times New Roman" pitchFamily="18" charset="0"/>
              </a:rPr>
              <a:t> руки; </a:t>
            </a:r>
            <a:r>
              <a:rPr lang="ru-RU" sz="2400" dirty="0" err="1" smtClean="0">
                <a:latin typeface="Times New Roman" pitchFamily="18" charset="0"/>
                <a:cs typeface="Times New Roman" pitchFamily="18" charset="0"/>
              </a:rPr>
              <a:t>підтягти</a:t>
            </a:r>
            <a:r>
              <a:rPr lang="ru-RU" sz="2400" dirty="0" smtClean="0">
                <a:latin typeface="Times New Roman" pitchFamily="18" charset="0"/>
                <a:cs typeface="Times New Roman" pitchFamily="18" charset="0"/>
              </a:rPr>
              <a:t> праву (</a:t>
            </a:r>
            <a:r>
              <a:rPr lang="ru-RU" sz="2400" dirty="0" err="1" smtClean="0">
                <a:latin typeface="Times New Roman" pitchFamily="18" charset="0"/>
                <a:cs typeface="Times New Roman" pitchFamily="18" charset="0"/>
              </a:rPr>
              <a:t>або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ліву</a:t>
            </a:r>
            <a:r>
              <a:rPr lang="ru-RU" sz="2400" dirty="0" smtClean="0">
                <a:latin typeface="Times New Roman" pitchFamily="18" charset="0"/>
                <a:cs typeface="Times New Roman" pitchFamily="18" charset="0"/>
              </a:rPr>
              <a:t>) ногу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водночас</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просунути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ліву</a:t>
            </a:r>
            <a:r>
              <a:rPr lang="ru-RU" sz="2400" dirty="0" smtClean="0">
                <a:latin typeface="Times New Roman" pitchFamily="18" charset="0"/>
                <a:cs typeface="Times New Roman" pitchFamily="18" charset="0"/>
              </a:rPr>
              <a:t> (праву) руку </a:t>
            </a:r>
            <a:r>
              <a:rPr lang="ru-RU" sz="2400" dirty="0" err="1" smtClean="0">
                <a:latin typeface="Times New Roman" pitchFamily="18" charset="0"/>
                <a:cs typeface="Times New Roman" pitchFamily="18" charset="0"/>
              </a:rPr>
              <a:t>якомога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далі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відштовхуючись</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зігнутою</a:t>
            </a:r>
            <a:r>
              <a:rPr lang="ru-RU" sz="2400" dirty="0" smtClean="0">
                <a:latin typeface="Times New Roman" pitchFamily="18" charset="0"/>
                <a:cs typeface="Times New Roman" pitchFamily="18" charset="0"/>
              </a:rPr>
              <a:t> ногою, </a:t>
            </a:r>
            <a:r>
              <a:rPr lang="ru-RU" sz="2400" dirty="0" err="1" smtClean="0">
                <a:latin typeface="Times New Roman" pitchFamily="18" charset="0"/>
                <a:cs typeface="Times New Roman" pitchFamily="18" charset="0"/>
              </a:rPr>
              <a:t>пересунутися</a:t>
            </a:r>
            <a:r>
              <a:rPr lang="ru-RU" sz="2400" dirty="0" smtClean="0">
                <a:latin typeface="Times New Roman" pitchFamily="18" charset="0"/>
                <a:cs typeface="Times New Roman" pitchFamily="18" charset="0"/>
              </a:rPr>
              <a:t> вперед, </a:t>
            </a:r>
            <a:r>
              <a:rPr lang="ru-RU" sz="2400" dirty="0" err="1" smtClean="0">
                <a:latin typeface="Times New Roman" pitchFamily="18" charset="0"/>
                <a:cs typeface="Times New Roman" pitchFamily="18" charset="0"/>
              </a:rPr>
              <a:t>підтягнути</a:t>
            </a:r>
            <a:r>
              <a:rPr lang="ru-RU" sz="2400" dirty="0" smtClean="0">
                <a:latin typeface="Times New Roman" pitchFamily="18" charset="0"/>
                <a:cs typeface="Times New Roman" pitchFamily="18" charset="0"/>
              </a:rPr>
              <a:t> другу ногу, </a:t>
            </a:r>
            <a:r>
              <a:rPr lang="ru-RU" sz="2400" dirty="0" err="1" smtClean="0">
                <a:latin typeface="Times New Roman" pitchFamily="18" charset="0"/>
                <a:cs typeface="Times New Roman" pitchFamily="18" charset="0"/>
              </a:rPr>
              <a:t>висунути</a:t>
            </a:r>
            <a:r>
              <a:rPr lang="ru-RU" sz="2400" dirty="0" smtClean="0">
                <a:latin typeface="Times New Roman" pitchFamily="18" charset="0"/>
                <a:cs typeface="Times New Roman" pitchFamily="18" charset="0"/>
              </a:rPr>
              <a:t> другу руку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продовжувати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рухатися</a:t>
            </a:r>
            <a:r>
              <a:rPr lang="ru-RU" sz="2400" dirty="0" smtClean="0">
                <a:latin typeface="Times New Roman" pitchFamily="18" charset="0"/>
                <a:cs typeface="Times New Roman" pitchFamily="18" charset="0"/>
              </a:rPr>
              <a:t> так само, </a:t>
            </a:r>
            <a:r>
              <a:rPr lang="ru-RU" sz="2400" dirty="0" err="1" smtClean="0">
                <a:latin typeface="Times New Roman" pitchFamily="18" charset="0"/>
                <a:cs typeface="Times New Roman" pitchFamily="18" charset="0"/>
              </a:rPr>
              <a:t>притискуючи</a:t>
            </a:r>
            <a:r>
              <a:rPr lang="ru-RU" sz="2400" dirty="0" smtClean="0">
                <a:latin typeface="Times New Roman" pitchFamily="18" charset="0"/>
                <a:cs typeface="Times New Roman" pitchFamily="18" charset="0"/>
              </a:rPr>
              <a:t> до себе </a:t>
            </a:r>
            <a:r>
              <a:rPr lang="ru-RU" sz="2400" dirty="0" err="1" smtClean="0">
                <a:latin typeface="Times New Roman" pitchFamily="18" charset="0"/>
                <a:cs typeface="Times New Roman" pitchFamily="18" charset="0"/>
              </a:rPr>
              <a:t>зброю</a:t>
            </a:r>
            <a:r>
              <a:rPr lang="ru-RU" sz="2400" dirty="0" smtClean="0">
                <a:latin typeface="Times New Roman" pitchFamily="18" charset="0"/>
                <a:cs typeface="Times New Roman" pitchFamily="18" charset="0"/>
              </a:rPr>
              <a:t>.</a:t>
            </a:r>
          </a:p>
          <a:p>
            <a:pPr algn="just" fontAlgn="base"/>
            <a:endParaRPr lang="ru-RU" sz="2800" dirty="0" smtClean="0">
              <a:latin typeface="Times New Roman" pitchFamily="18" charset="0"/>
              <a:cs typeface="Times New Roman" pitchFamily="18" charset="0"/>
            </a:endParaRPr>
          </a:p>
          <a:p>
            <a:pPr>
              <a:lnSpc>
                <a:spcPct val="150000"/>
              </a:lnSpc>
            </a:pPr>
            <a:endParaRPr lang="ru-RU" sz="800" dirty="0"/>
          </a:p>
        </p:txBody>
      </p:sp>
      <p:pic>
        <p:nvPicPr>
          <p:cNvPr id="38913" name="Picture 1"/>
          <p:cNvPicPr>
            <a:picLocks noChangeAspect="1" noChangeArrowheads="1"/>
          </p:cNvPicPr>
          <p:nvPr/>
        </p:nvPicPr>
        <p:blipFill>
          <a:blip r:embed="rId2" cstate="print"/>
          <a:srcRect l="8000" t="9375" r="4000" b="25000"/>
          <a:stretch>
            <a:fillRect/>
          </a:stretch>
        </p:blipFill>
        <p:spPr bwMode="auto">
          <a:xfrm>
            <a:off x="1053852" y="2564904"/>
            <a:ext cx="4895269" cy="158417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latin typeface="Times New Roman" panose="02020603050405020304" pitchFamily="18" charset="0"/>
                <a:cs typeface="Times New Roman" panose="02020603050405020304" pitchFamily="18" charset="0"/>
              </a:rPr>
              <a:t>1.3</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3" name="Прямоугольник 12"/>
          <p:cNvSpPr/>
          <p:nvPr/>
        </p:nvSpPr>
        <p:spPr>
          <a:xfrm>
            <a:off x="6670327" y="404665"/>
            <a:ext cx="5087240" cy="5632311"/>
          </a:xfrm>
          <a:prstGeom prst="rect">
            <a:avLst/>
          </a:prstGeom>
        </p:spPr>
        <p:txBody>
          <a:bodyPr wrap="square">
            <a:spAutoFit/>
          </a:bodyPr>
          <a:lstStyle/>
          <a:p>
            <a:pPr algn="just" fontAlgn="base"/>
            <a:r>
              <a:rPr lang="uk-UA" sz="2400" b="1" dirty="0" smtClean="0">
                <a:latin typeface="Times New Roman" pitchFamily="18" charset="0"/>
                <a:cs typeface="Times New Roman" pitchFamily="18" charset="0"/>
              </a:rPr>
              <a:t>Переповзання </a:t>
            </a:r>
            <a:r>
              <a:rPr lang="uk-UA" sz="2400" b="1" u="sng" dirty="0" smtClean="0">
                <a:latin typeface="Times New Roman" pitchFamily="18" charset="0"/>
                <a:cs typeface="Times New Roman" pitchFamily="18" charset="0"/>
              </a:rPr>
              <a:t>навкарачки</a:t>
            </a:r>
            <a:r>
              <a:rPr lang="ru-RU" sz="2400" b="1"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 стати на </a:t>
            </a:r>
            <a:r>
              <a:rPr lang="ru-RU" sz="2400" dirty="0" err="1" smtClean="0">
                <a:latin typeface="Times New Roman" pitchFamily="18" charset="0"/>
                <a:cs typeface="Times New Roman" pitchFamily="18" charset="0"/>
              </a:rPr>
              <a:t>коліна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спираючись</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передпліччя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або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кисті</a:t>
            </a:r>
            <a:r>
              <a:rPr lang="ru-RU" sz="2400" dirty="0" smtClean="0">
                <a:latin typeface="Times New Roman" pitchFamily="18" charset="0"/>
                <a:cs typeface="Times New Roman" pitchFamily="18" charset="0"/>
              </a:rPr>
              <a:t> рук, </a:t>
            </a:r>
            <a:r>
              <a:rPr lang="ru-RU" sz="2400" dirty="0" err="1" smtClean="0">
                <a:latin typeface="Times New Roman" pitchFamily="18" charset="0"/>
                <a:cs typeface="Times New Roman" pitchFamily="18" charset="0"/>
              </a:rPr>
              <a:t>підняти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зігнуту</a:t>
            </a:r>
            <a:r>
              <a:rPr lang="ru-RU" sz="2400" dirty="0" smtClean="0">
                <a:latin typeface="Times New Roman" pitchFamily="18" charset="0"/>
                <a:cs typeface="Times New Roman" pitchFamily="18" charset="0"/>
              </a:rPr>
              <a:t> праву (</a:t>
            </a:r>
            <a:r>
              <a:rPr lang="ru-RU" sz="2400" dirty="0" err="1" smtClean="0">
                <a:latin typeface="Times New Roman" pitchFamily="18" charset="0"/>
                <a:cs typeface="Times New Roman" pitchFamily="18" charset="0"/>
              </a:rPr>
              <a:t>ліву</a:t>
            </a:r>
            <a:r>
              <a:rPr lang="ru-RU" sz="2400" dirty="0" smtClean="0">
                <a:latin typeface="Times New Roman" pitchFamily="18" charset="0"/>
                <a:cs typeface="Times New Roman" pitchFamily="18" charset="0"/>
              </a:rPr>
              <a:t>) ногу до грудей, </a:t>
            </a:r>
            <a:r>
              <a:rPr lang="ru-RU" sz="2400" dirty="0" err="1" smtClean="0">
                <a:latin typeface="Times New Roman" pitchFamily="18" charset="0"/>
                <a:cs typeface="Times New Roman" pitchFamily="18" charset="0"/>
              </a:rPr>
              <a:t>водночас</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ліву</a:t>
            </a:r>
            <a:r>
              <a:rPr lang="ru-RU" sz="2400" dirty="0" smtClean="0">
                <a:latin typeface="Times New Roman" pitchFamily="18" charset="0"/>
                <a:cs typeface="Times New Roman" pitchFamily="18" charset="0"/>
              </a:rPr>
              <a:t> (праву) руку </a:t>
            </a:r>
            <a:r>
              <a:rPr lang="ru-RU" sz="2400" dirty="0" err="1" smtClean="0">
                <a:latin typeface="Times New Roman" pitchFamily="18" charset="0"/>
                <a:cs typeface="Times New Roman" pitchFamily="18" charset="0"/>
              </a:rPr>
              <a:t>просунути</a:t>
            </a:r>
            <a:r>
              <a:rPr lang="ru-RU" sz="2400" dirty="0" smtClean="0">
                <a:latin typeface="Times New Roman" pitchFamily="18" charset="0"/>
                <a:cs typeface="Times New Roman" pitchFamily="18" charset="0"/>
              </a:rPr>
              <a:t> вперед; </a:t>
            </a:r>
            <a:r>
              <a:rPr lang="ru-RU" sz="2400" dirty="0" err="1" smtClean="0">
                <a:latin typeface="Times New Roman" pitchFamily="18" charset="0"/>
                <a:cs typeface="Times New Roman" pitchFamily="18" charset="0"/>
              </a:rPr>
              <a:t>просунути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тіло</a:t>
            </a:r>
            <a:r>
              <a:rPr lang="ru-RU" sz="2400" dirty="0" smtClean="0">
                <a:latin typeface="Times New Roman" pitchFamily="18" charset="0"/>
                <a:cs typeface="Times New Roman" pitchFamily="18" charset="0"/>
              </a:rPr>
              <a:t> вперед до </a:t>
            </a:r>
            <a:r>
              <a:rPr lang="ru-RU" sz="2400" dirty="0" err="1" smtClean="0">
                <a:latin typeface="Times New Roman" pitchFamily="18" charset="0"/>
                <a:cs typeface="Times New Roman" pitchFamily="18" charset="0"/>
              </a:rPr>
              <a:t>повного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випрямлення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правої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лівої</a:t>
            </a:r>
            <a:r>
              <a:rPr lang="ru-RU" sz="2400" dirty="0" smtClean="0">
                <a:latin typeface="Times New Roman" pitchFamily="18" charset="0"/>
                <a:cs typeface="Times New Roman" pitchFamily="18" charset="0"/>
              </a:rPr>
              <a:t>) ноги, </a:t>
            </a:r>
            <a:r>
              <a:rPr lang="ru-RU" sz="2400" dirty="0" err="1" smtClean="0">
                <a:latin typeface="Times New Roman" pitchFamily="18" charset="0"/>
                <a:cs typeface="Times New Roman" pitchFamily="18" charset="0"/>
              </a:rPr>
              <a:t>водночас</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підтягнувши</a:t>
            </a:r>
            <a:r>
              <a:rPr lang="ru-RU" sz="2400" dirty="0" smtClean="0">
                <a:latin typeface="Times New Roman" pitchFamily="18" charset="0"/>
                <a:cs typeface="Times New Roman" pitchFamily="18" charset="0"/>
              </a:rPr>
              <a:t> другу </a:t>
            </a:r>
            <a:r>
              <a:rPr lang="ru-RU" sz="2400" dirty="0" err="1" smtClean="0">
                <a:latin typeface="Times New Roman" pitchFamily="18" charset="0"/>
                <a:cs typeface="Times New Roman" pitchFamily="18" charset="0"/>
              </a:rPr>
              <a:t>зігнуту</a:t>
            </a:r>
            <a:r>
              <a:rPr lang="ru-RU" sz="2400" dirty="0" smtClean="0">
                <a:latin typeface="Times New Roman" pitchFamily="18" charset="0"/>
                <a:cs typeface="Times New Roman" pitchFamily="18" charset="0"/>
              </a:rPr>
              <a:t> ногу,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просуваючи</a:t>
            </a:r>
            <a:r>
              <a:rPr lang="ru-RU" sz="2400" dirty="0" smtClean="0">
                <a:latin typeface="Times New Roman" pitchFamily="18" charset="0"/>
                <a:cs typeface="Times New Roman" pitchFamily="18" charset="0"/>
              </a:rPr>
              <a:t> вперед другу руку, </a:t>
            </a:r>
            <a:r>
              <a:rPr lang="ru-RU" sz="2400" dirty="0" err="1" smtClean="0">
                <a:latin typeface="Times New Roman" pitchFamily="18" charset="0"/>
                <a:cs typeface="Times New Roman" pitchFamily="18" charset="0"/>
              </a:rPr>
              <a:t>продовжувати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рух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зброю</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тримати</a:t>
            </a:r>
            <a:r>
              <a:rPr lang="ru-RU" sz="2400" dirty="0" smtClean="0">
                <a:latin typeface="Times New Roman" pitchFamily="18" charset="0"/>
                <a:cs typeface="Times New Roman" pitchFamily="18" charset="0"/>
              </a:rPr>
              <a:t>: при </a:t>
            </a:r>
            <a:r>
              <a:rPr lang="ru-RU" sz="2400" dirty="0" err="1" smtClean="0">
                <a:latin typeface="Times New Roman" pitchFamily="18" charset="0"/>
                <a:cs typeface="Times New Roman" pitchFamily="18" charset="0"/>
              </a:rPr>
              <a:t>опорі</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передпліччя</a:t>
            </a:r>
            <a:r>
              <a:rPr lang="ru-RU" sz="2400" dirty="0" smtClean="0">
                <a:latin typeface="Times New Roman" pitchFamily="18" charset="0"/>
                <a:cs typeface="Times New Roman" pitchFamily="18" charset="0"/>
              </a:rPr>
              <a:t> так само, як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при </a:t>
            </a:r>
            <a:r>
              <a:rPr lang="ru-RU" sz="2400" dirty="0" err="1" smtClean="0">
                <a:latin typeface="Times New Roman" pitchFamily="18" charset="0"/>
                <a:cs typeface="Times New Roman" pitchFamily="18" charset="0"/>
              </a:rPr>
              <a:t>переповзанні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по-пластунському</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опорі</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кисті</a:t>
            </a:r>
            <a:r>
              <a:rPr lang="ru-RU" sz="2400" dirty="0" smtClean="0">
                <a:latin typeface="Times New Roman" pitchFamily="18" charset="0"/>
                <a:cs typeface="Times New Roman" pitchFamily="18" charset="0"/>
              </a:rPr>
              <a:t> рук у </a:t>
            </a:r>
            <a:r>
              <a:rPr lang="ru-RU" sz="2400" dirty="0" err="1" smtClean="0">
                <a:latin typeface="Times New Roman" pitchFamily="18" charset="0"/>
                <a:cs typeface="Times New Roman" pitchFamily="18" charset="0"/>
              </a:rPr>
              <a:t>правій</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руці</a:t>
            </a:r>
            <a:r>
              <a:rPr lang="ru-RU" sz="2400" dirty="0" smtClean="0">
                <a:latin typeface="Times New Roman" pitchFamily="18" charset="0"/>
                <a:cs typeface="Times New Roman" pitchFamily="18" charset="0"/>
              </a:rPr>
              <a:t>.</a:t>
            </a:r>
          </a:p>
        </p:txBody>
      </p:sp>
      <p:pic>
        <p:nvPicPr>
          <p:cNvPr id="45058" name="Picture 2"/>
          <p:cNvPicPr>
            <a:picLocks noChangeAspect="1" noChangeArrowheads="1"/>
          </p:cNvPicPr>
          <p:nvPr/>
        </p:nvPicPr>
        <p:blipFill>
          <a:blip r:embed="rId2" cstate="print"/>
          <a:srcRect l="3704" t="6061" r="11111" b="24242"/>
          <a:stretch>
            <a:fillRect/>
          </a:stretch>
        </p:blipFill>
        <p:spPr bwMode="auto">
          <a:xfrm>
            <a:off x="1295129" y="2204864"/>
            <a:ext cx="5375197" cy="172819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73" y="404665"/>
            <a:ext cx="1343799" cy="666883"/>
          </a:xfrm>
          <a:prstGeom prst="rect">
            <a:avLst/>
          </a:prstGeom>
          <a:noFill/>
        </p:spPr>
        <p:txBody>
          <a:bodyPr wrap="square" rtlCol="0">
            <a:spAutoFit/>
          </a:bodyPr>
          <a:lstStyle/>
          <a:p>
            <a:pPr algn="ctr"/>
            <a:r>
              <a:rPr lang="uk-UA" sz="3600" b="1" dirty="0" smtClean="0">
                <a:latin typeface="Times New Roman" panose="02020603050405020304" pitchFamily="18" charset="0"/>
                <a:cs typeface="Times New Roman" panose="02020603050405020304" pitchFamily="18" charset="0"/>
              </a:rPr>
              <a:t>1.3</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3" name="Прямоугольник 12"/>
          <p:cNvSpPr/>
          <p:nvPr/>
        </p:nvSpPr>
        <p:spPr>
          <a:xfrm>
            <a:off x="6958508" y="836712"/>
            <a:ext cx="4799283" cy="4154984"/>
          </a:xfrm>
          <a:prstGeom prst="rect">
            <a:avLst/>
          </a:prstGeom>
        </p:spPr>
        <p:txBody>
          <a:bodyPr wrap="square">
            <a:spAutoFit/>
          </a:bodyPr>
          <a:lstStyle/>
          <a:p>
            <a:pPr algn="just" fontAlgn="base"/>
            <a:r>
              <a:rPr lang="uk-UA" sz="2400" b="1" dirty="0" smtClean="0">
                <a:latin typeface="Times New Roman" pitchFamily="18" charset="0"/>
                <a:cs typeface="Times New Roman" pitchFamily="18" charset="0"/>
              </a:rPr>
              <a:t>Переповзання </a:t>
            </a:r>
            <a:r>
              <a:rPr lang="uk-UA" sz="2400" b="1" u="sng" dirty="0" smtClean="0">
                <a:latin typeface="Times New Roman" pitchFamily="18" charset="0"/>
                <a:cs typeface="Times New Roman" pitchFamily="18" charset="0"/>
              </a:rPr>
              <a:t>на боці: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лягти</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лівий</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бік</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підтягти</a:t>
            </a:r>
            <a:r>
              <a:rPr lang="ru-RU" sz="2400" dirty="0" smtClean="0">
                <a:latin typeface="Times New Roman" pitchFamily="18" charset="0"/>
                <a:cs typeface="Times New Roman" pitchFamily="18" charset="0"/>
              </a:rPr>
              <a:t> вперед </a:t>
            </a:r>
            <a:r>
              <a:rPr lang="ru-RU" sz="2400" dirty="0" err="1" smtClean="0">
                <a:latin typeface="Times New Roman" pitchFamily="18" charset="0"/>
                <a:cs typeface="Times New Roman" pitchFamily="18" charset="0"/>
              </a:rPr>
              <a:t>ліву</a:t>
            </a:r>
            <a:r>
              <a:rPr lang="ru-RU" sz="2400" dirty="0" smtClean="0">
                <a:latin typeface="Times New Roman" pitchFamily="18" charset="0"/>
                <a:cs typeface="Times New Roman" pitchFamily="18" charset="0"/>
              </a:rPr>
              <a:t> ногу </a:t>
            </a:r>
            <a:r>
              <a:rPr lang="ru-RU" sz="2400" dirty="0" err="1" smtClean="0">
                <a:latin typeface="Times New Roman" pitchFamily="18" charset="0"/>
                <a:cs typeface="Times New Roman" pitchFamily="18" charset="0"/>
              </a:rPr>
              <a:t>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зігнути</a:t>
            </a:r>
            <a:r>
              <a:rPr lang="ru-RU" sz="2400" dirty="0" smtClean="0">
                <a:latin typeface="Times New Roman" pitchFamily="18" charset="0"/>
                <a:cs typeface="Times New Roman" pitchFamily="18" charset="0"/>
              </a:rPr>
              <a:t> в </a:t>
            </a:r>
            <a:r>
              <a:rPr lang="ru-RU" sz="2400" dirty="0" err="1" smtClean="0">
                <a:latin typeface="Times New Roman" pitchFamily="18" charset="0"/>
                <a:cs typeface="Times New Roman" pitchFamily="18" charset="0"/>
              </a:rPr>
              <a:t>коліні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спертися</a:t>
            </a:r>
            <a:r>
              <a:rPr lang="ru-RU" sz="2400" dirty="0" smtClean="0">
                <a:latin typeface="Times New Roman" pitchFamily="18" charset="0"/>
                <a:cs typeface="Times New Roman" pitchFamily="18" charset="0"/>
              </a:rPr>
              <a:t> на </a:t>
            </a:r>
            <a:r>
              <a:rPr lang="ru-RU" sz="2400" dirty="0" err="1" smtClean="0">
                <a:latin typeface="Times New Roman" pitchFamily="18" charset="0"/>
                <a:cs typeface="Times New Roman" pitchFamily="18" charset="0"/>
              </a:rPr>
              <a:t>передпліччя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лівої</a:t>
            </a:r>
            <a:r>
              <a:rPr lang="ru-RU" sz="2400" dirty="0" smtClean="0">
                <a:latin typeface="Times New Roman" pitchFamily="18" charset="0"/>
                <a:cs typeface="Times New Roman" pitchFamily="18" charset="0"/>
              </a:rPr>
              <a:t> руки, каблуком </a:t>
            </a:r>
            <a:r>
              <a:rPr lang="ru-RU" sz="2400" dirty="0" err="1" smtClean="0">
                <a:latin typeface="Times New Roman" pitchFamily="18" charset="0"/>
                <a:cs typeface="Times New Roman" pitchFamily="18" charset="0"/>
              </a:rPr>
              <a:t>правої</a:t>
            </a:r>
            <a:r>
              <a:rPr lang="ru-RU" sz="2400" dirty="0" smtClean="0">
                <a:latin typeface="Times New Roman" pitchFamily="18" charset="0"/>
                <a:cs typeface="Times New Roman" pitchFamily="18" charset="0"/>
              </a:rPr>
              <a:t> ноги </a:t>
            </a:r>
            <a:r>
              <a:rPr lang="ru-RU" sz="2400" dirty="0" err="1" smtClean="0">
                <a:latin typeface="Times New Roman" pitchFamily="18" charset="0"/>
                <a:cs typeface="Times New Roman" pitchFamily="18" charset="0"/>
              </a:rPr>
              <a:t>впертися</a:t>
            </a:r>
            <a:r>
              <a:rPr lang="ru-RU" sz="2400" dirty="0" smtClean="0">
                <a:latin typeface="Times New Roman" pitchFamily="18" charset="0"/>
                <a:cs typeface="Times New Roman" pitchFamily="18" charset="0"/>
              </a:rPr>
              <a:t> в землю </a:t>
            </a:r>
            <a:r>
              <a:rPr lang="ru-RU" sz="2400" dirty="0" err="1" smtClean="0">
                <a:latin typeface="Times New Roman" pitchFamily="18" charset="0"/>
                <a:cs typeface="Times New Roman" pitchFamily="18" charset="0"/>
              </a:rPr>
              <a:t>якомога</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ближче</a:t>
            </a:r>
            <a:r>
              <a:rPr lang="ru-RU" sz="2400" dirty="0" smtClean="0">
                <a:latin typeface="Times New Roman" pitchFamily="18" charset="0"/>
                <a:cs typeface="Times New Roman" pitchFamily="18" charset="0"/>
              </a:rPr>
              <a:t> до себе; </a:t>
            </a:r>
            <a:r>
              <a:rPr lang="ru-RU" sz="2400" dirty="0" err="1" smtClean="0">
                <a:latin typeface="Times New Roman" pitchFamily="18" charset="0"/>
                <a:cs typeface="Times New Roman" pitchFamily="18" charset="0"/>
              </a:rPr>
              <a:t>розгинаючи</a:t>
            </a:r>
            <a:r>
              <a:rPr lang="ru-RU" sz="2400" dirty="0" smtClean="0">
                <a:latin typeface="Times New Roman" pitchFamily="18" charset="0"/>
                <a:cs typeface="Times New Roman" pitchFamily="18" charset="0"/>
              </a:rPr>
              <a:t> праву ногу, </a:t>
            </a:r>
            <a:r>
              <a:rPr lang="ru-RU" sz="2400" dirty="0" err="1" smtClean="0">
                <a:latin typeface="Times New Roman" pitchFamily="18" charset="0"/>
                <a:cs typeface="Times New Roman" pitchFamily="18" charset="0"/>
              </a:rPr>
              <a:t>просунути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тіло</a:t>
            </a:r>
            <a:r>
              <a:rPr lang="ru-RU" sz="2400" dirty="0" smtClean="0">
                <a:latin typeface="Times New Roman" pitchFamily="18" charset="0"/>
                <a:cs typeface="Times New Roman" pitchFamily="18" charset="0"/>
              </a:rPr>
              <a:t> вперед; не </a:t>
            </a:r>
            <a:r>
              <a:rPr lang="ru-RU" sz="2400" dirty="0" err="1" smtClean="0">
                <a:latin typeface="Times New Roman" pitchFamily="18" charset="0"/>
                <a:cs typeface="Times New Roman" pitchFamily="18" charset="0"/>
              </a:rPr>
              <a:t>змінюючи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положення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продовжувати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рух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зброю</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тримати</a:t>
            </a:r>
            <a:r>
              <a:rPr lang="ru-RU" sz="2400" dirty="0" smtClean="0">
                <a:latin typeface="Times New Roman" pitchFamily="18" charset="0"/>
                <a:cs typeface="Times New Roman" pitchFamily="18" charset="0"/>
              </a:rPr>
              <a:t> правою рукою, </a:t>
            </a:r>
            <a:r>
              <a:rPr lang="ru-RU" sz="2400" dirty="0" err="1" smtClean="0">
                <a:latin typeface="Times New Roman" pitchFamily="18" charset="0"/>
                <a:cs typeface="Times New Roman" pitchFamily="18" charset="0"/>
              </a:rPr>
              <a:t>поклавши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її</a:t>
            </a:r>
            <a:r>
              <a:rPr lang="ru-RU" sz="2400" dirty="0" smtClean="0">
                <a:latin typeface="Times New Roman" pitchFamily="18" charset="0"/>
                <a:cs typeface="Times New Roman" pitchFamily="18" charset="0"/>
              </a:rPr>
              <a:t> на стегно </a:t>
            </a:r>
            <a:r>
              <a:rPr lang="ru-RU" sz="2400" dirty="0" err="1" smtClean="0">
                <a:latin typeface="Times New Roman" pitchFamily="18" charset="0"/>
                <a:cs typeface="Times New Roman" pitchFamily="18" charset="0"/>
              </a:rPr>
              <a:t>лівої</a:t>
            </a:r>
            <a:r>
              <a:rPr lang="ru-RU" sz="2400" dirty="0" smtClean="0">
                <a:latin typeface="Times New Roman" pitchFamily="18" charset="0"/>
                <a:cs typeface="Times New Roman" pitchFamily="18" charset="0"/>
              </a:rPr>
              <a:t> ноги.</a:t>
            </a:r>
          </a:p>
        </p:txBody>
      </p:sp>
      <p:pic>
        <p:nvPicPr>
          <p:cNvPr id="46082" name="Picture 2"/>
          <p:cNvPicPr>
            <a:picLocks noChangeAspect="1" noChangeArrowheads="1"/>
          </p:cNvPicPr>
          <p:nvPr/>
        </p:nvPicPr>
        <p:blipFill>
          <a:blip r:embed="rId2" cstate="print"/>
          <a:srcRect l="24625" t="4429" r="17940" b="20267"/>
          <a:stretch>
            <a:fillRect/>
          </a:stretch>
        </p:blipFill>
        <p:spPr bwMode="auto">
          <a:xfrm>
            <a:off x="1199144" y="2060848"/>
            <a:ext cx="5663154" cy="2448272"/>
          </a:xfrm>
          <a:prstGeom prst="rect">
            <a:avLst/>
          </a:prstGeom>
          <a:noFill/>
          <a:ln w="9525">
            <a:noFill/>
            <a:miter lim="800000"/>
            <a:headEnd/>
            <a:tailEnd/>
          </a:ln>
        </p:spPr>
      </p:pic>
      <p:sp>
        <p:nvSpPr>
          <p:cNvPr id="46083" name="Rectangle 3"/>
          <p:cNvSpPr>
            <a:spLocks noChangeArrowheads="1"/>
          </p:cNvSpPr>
          <p:nvPr/>
        </p:nvSpPr>
        <p:spPr bwMode="auto">
          <a:xfrm>
            <a:off x="765820" y="5517232"/>
            <a:ext cx="959856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Добре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навчений</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солдат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швидко</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і</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непомітно</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пересувається</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на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полі</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бою,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що</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надає</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йому</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a:t>
            </a:r>
            <a:r>
              <a:rPr kumimoji="0" lang="ru-RU" sz="2400" b="1" i="0" u="none" strike="noStrike" cap="none" normalizeH="0" baseline="0" dirty="0" err="1" smtClean="0">
                <a:ln>
                  <a:noFill/>
                </a:ln>
                <a:solidFill>
                  <a:srgbClr val="FFFF00"/>
                </a:solidFill>
                <a:effectLst/>
                <a:latin typeface="Calibri" pitchFamily="34" charset="0"/>
                <a:ea typeface="Times New Roman" pitchFamily="18" charset="0"/>
                <a:cs typeface="Times New Roman" pitchFamily="18" charset="0"/>
              </a:rPr>
              <a:t>перевагу</a:t>
            </a:r>
            <a:r>
              <a:rPr kumimoji="0" lang="ru-RU" sz="2400" b="1" i="0"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 над противником...</a:t>
            </a:r>
            <a:endParaRPr kumimoji="0" lang="ru-RU" sz="24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2</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766313" y="1772816"/>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7409" name="Rectangle 1"/>
          <p:cNvSpPr>
            <a:spLocks noChangeArrowheads="1"/>
          </p:cNvSpPr>
          <p:nvPr/>
        </p:nvSpPr>
        <p:spPr bwMode="auto">
          <a:xfrm>
            <a:off x="1413892" y="383758"/>
            <a:ext cx="10078495"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FF9900"/>
                </a:solidFill>
                <a:effectLst/>
                <a:latin typeface="Times New Roman" pitchFamily="18" charset="0"/>
                <a:ea typeface="Calibri" pitchFamily="34" charset="0"/>
                <a:cs typeface="Times New Roman" pitchFamily="18" charset="0"/>
              </a:rPr>
              <a:t>2. ВИБІР ТА ОБЛАДНАННЯ ПОЗИЦІЇ ДЛЯ СТРІЛЬБИ І МІСЦЯ СПОСТЕРЕЖЕННЯ</a:t>
            </a:r>
            <a:endParaRPr kumimoji="0" lang="uk-UA" sz="800" b="1" i="0" u="none" strike="noStrike" cap="none" normalizeH="0" baseline="0" dirty="0" smtClean="0">
              <a:ln>
                <a:noFill/>
              </a:ln>
              <a:solidFill>
                <a:srgbClr val="FF9900"/>
              </a:solidFill>
              <a:effectLst/>
              <a:latin typeface="Times New Roman" pitchFamily="18" charset="0"/>
              <a:ea typeface="Calibri" pitchFamily="34"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endParaRPr kumimoji="0" lang="uk-UA" sz="800" b="1" i="0" u="none" strike="noStrike" cap="none" normalizeH="0" baseline="0" dirty="0" smtClean="0">
              <a:ln>
                <a:noFill/>
              </a:ln>
              <a:solidFill>
                <a:srgbClr val="FF9900"/>
              </a:solidFill>
              <a:effectLst/>
              <a:latin typeface="Times New Roman" pitchFamily="18" charset="0"/>
              <a:ea typeface="Calibri" pitchFamily="34"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Під</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час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роботи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голову треба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тримати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якомога</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ближче</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до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землі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але</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так,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щоб</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можна</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було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вести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постійне</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спостереження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за противником.</a:t>
            </a:r>
            <a:endParaRPr kumimoji="0" lang="ru-RU" sz="2400" b="0" i="0" u="none" strike="noStrike" cap="none" normalizeH="0" baseline="0" dirty="0" smtClean="0">
              <a:ln>
                <a:noFill/>
              </a:ln>
              <a:effectLst/>
              <a:latin typeface="Arial" pitchFamily="34" charset="0"/>
              <a:cs typeface="Arial" pitchFamily="34" charset="0"/>
            </a:endParaRPr>
          </a:p>
        </p:txBody>
      </p:sp>
      <p:sp>
        <p:nvSpPr>
          <p:cNvPr id="12" name="Прямоугольник 11"/>
          <p:cNvSpPr/>
          <p:nvPr/>
        </p:nvSpPr>
        <p:spPr>
          <a:xfrm>
            <a:off x="477788" y="2132856"/>
            <a:ext cx="11305256" cy="4493538"/>
          </a:xfrm>
          <a:prstGeom prst="rect">
            <a:avLst/>
          </a:prstGeom>
        </p:spPr>
        <p:txBody>
          <a:bodyPr wrap="square">
            <a:spAutoFit/>
          </a:bodyPr>
          <a:lstStyle/>
          <a:p>
            <a:pPr lvl="0" indent="449263" algn="just" eaLnBrk="0" fontAlgn="base" hangingPunct="0">
              <a:spcBef>
                <a:spcPct val="0"/>
              </a:spcBef>
              <a:spcAft>
                <a:spcPct val="0"/>
              </a:spcAft>
            </a:pPr>
            <a:r>
              <a:rPr lang="ru-RU" sz="2200" dirty="0" err="1" smtClean="0">
                <a:latin typeface="Times New Roman" pitchFamily="18" charset="0"/>
                <a:ea typeface="Times New Roman" pitchFamily="18" charset="0"/>
                <a:cs typeface="Times New Roman" pitchFamily="18" charset="0"/>
              </a:rPr>
              <a:t>Викопавши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передню</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частину</a:t>
            </a:r>
            <a:r>
              <a:rPr lang="ru-RU" sz="2200" dirty="0" smtClean="0">
                <a:latin typeface="Times New Roman" pitchFamily="18" charset="0"/>
                <a:ea typeface="Times New Roman" pitchFamily="18" charset="0"/>
                <a:cs typeface="Times New Roman" pitchFamily="18" charset="0"/>
              </a:rPr>
              <a:t> окопу на </a:t>
            </a:r>
            <a:r>
              <a:rPr lang="ru-RU" sz="2200" dirty="0" err="1" smtClean="0">
                <a:latin typeface="Times New Roman" pitchFamily="18" charset="0"/>
                <a:ea typeface="Times New Roman" pitchFamily="18" charset="0"/>
                <a:cs typeface="Times New Roman" pitchFamily="18" charset="0"/>
              </a:rPr>
              <a:t>глибину</a:t>
            </a:r>
            <a:r>
              <a:rPr lang="ru-RU" sz="2200" dirty="0" smtClean="0">
                <a:latin typeface="Times New Roman" pitchFamily="18" charset="0"/>
                <a:ea typeface="Times New Roman" pitchFamily="18" charset="0"/>
                <a:cs typeface="Times New Roman" pitchFamily="18" charset="0"/>
              </a:rPr>
              <a:t> 20 см, солдат </a:t>
            </a:r>
            <a:r>
              <a:rPr lang="ru-RU" sz="2200" dirty="0" err="1" smtClean="0">
                <a:latin typeface="Times New Roman" pitchFamily="18" charset="0"/>
                <a:ea typeface="Times New Roman" pitchFamily="18" charset="0"/>
                <a:cs typeface="Times New Roman" pitchFamily="18" charset="0"/>
              </a:rPr>
              <a:t>пересувається</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трохи</a:t>
            </a:r>
            <a:r>
              <a:rPr lang="ru-RU" sz="2200" dirty="0" smtClean="0">
                <a:latin typeface="Times New Roman" pitchFamily="18" charset="0"/>
                <a:ea typeface="Times New Roman" pitchFamily="18" charset="0"/>
                <a:cs typeface="Times New Roman" pitchFamily="18" charset="0"/>
              </a:rPr>
              <a:t> назад </a:t>
            </a:r>
            <a:r>
              <a:rPr lang="ru-RU" sz="2200" dirty="0" err="1" smtClean="0">
                <a:latin typeface="Times New Roman" pitchFamily="18" charset="0"/>
                <a:ea typeface="Times New Roman" pitchFamily="18" charset="0"/>
                <a:cs typeface="Times New Roman" pitchFamily="18" charset="0"/>
              </a:rPr>
              <a:t>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продовжує</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рити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його</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далі</a:t>
            </a:r>
            <a:r>
              <a:rPr lang="ru-RU" sz="2200" dirty="0" smtClean="0">
                <a:latin typeface="Times New Roman" pitchFamily="18" charset="0"/>
                <a:ea typeface="Times New Roman" pitchFamily="18" charset="0"/>
                <a:cs typeface="Times New Roman" pitchFamily="18" charset="0"/>
              </a:rPr>
              <a:t>. Ширина готового окопу - 60 см, </a:t>
            </a:r>
            <a:r>
              <a:rPr lang="ru-RU" sz="2200" dirty="0" err="1" smtClean="0">
                <a:latin typeface="Times New Roman" pitchFamily="18" charset="0"/>
                <a:ea typeface="Times New Roman" pitchFamily="18" charset="0"/>
                <a:cs typeface="Times New Roman" pitchFamily="18" charset="0"/>
              </a:rPr>
              <a:t>довжина</a:t>
            </a:r>
            <a:r>
              <a:rPr lang="ru-RU" sz="2200" dirty="0" smtClean="0">
                <a:latin typeface="Times New Roman" pitchFamily="18" charset="0"/>
                <a:ea typeface="Times New Roman" pitchFamily="18" charset="0"/>
                <a:cs typeface="Times New Roman" pitchFamily="18" charset="0"/>
              </a:rPr>
              <a:t> - 170 см.</a:t>
            </a:r>
            <a:endParaRPr lang="ru-RU" sz="2200" dirty="0" smtClean="0">
              <a:latin typeface="Times New Roman" pitchFamily="18" charset="0"/>
              <a:cs typeface="Times New Roman" pitchFamily="18" charset="0"/>
            </a:endParaRPr>
          </a:p>
          <a:p>
            <a:pPr lvl="0" indent="449263" algn="just" eaLnBrk="0" fontAlgn="base" hangingPunct="0">
              <a:spcBef>
                <a:spcPct val="0"/>
              </a:spcBef>
              <a:spcAft>
                <a:spcPct val="0"/>
              </a:spcAft>
            </a:pPr>
            <a:r>
              <a:rPr lang="ru-RU" sz="2200" dirty="0" err="1" smtClean="0">
                <a:latin typeface="Times New Roman" pitchFamily="18" charset="0"/>
                <a:ea typeface="Times New Roman" pitchFamily="18" charset="0"/>
                <a:cs typeface="Times New Roman" pitchFamily="18" charset="0"/>
              </a:rPr>
              <a:t>Надалі</a:t>
            </a:r>
            <a:r>
              <a:rPr lang="ru-RU" sz="2200" dirty="0" smtClean="0">
                <a:latin typeface="Times New Roman" pitchFamily="18" charset="0"/>
                <a:ea typeface="Times New Roman" pitchFamily="18" charset="0"/>
                <a:cs typeface="Times New Roman" pitchFamily="18" charset="0"/>
              </a:rPr>
              <a:t> окоп </a:t>
            </a:r>
            <a:r>
              <a:rPr lang="ru-RU" sz="2200" dirty="0" err="1" smtClean="0">
                <a:latin typeface="Times New Roman" pitchFamily="18" charset="0"/>
                <a:ea typeface="Times New Roman" pitchFamily="18" charset="0"/>
                <a:cs typeface="Times New Roman" pitchFamily="18" charset="0"/>
              </a:rPr>
              <a:t>удосконалюється</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його</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поглиблюють</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роблять</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придатним</a:t>
            </a:r>
            <a:r>
              <a:rPr lang="ru-RU" sz="2200" dirty="0" smtClean="0">
                <a:latin typeface="Times New Roman" pitchFamily="18" charset="0"/>
                <a:ea typeface="Times New Roman" pitchFamily="18" charset="0"/>
                <a:cs typeface="Times New Roman" pitchFamily="18" charset="0"/>
              </a:rPr>
              <a:t> для </a:t>
            </a:r>
            <a:r>
              <a:rPr lang="ru-RU" sz="2200" dirty="0" err="1" smtClean="0">
                <a:latin typeface="Times New Roman" pitchFamily="18" charset="0"/>
                <a:ea typeface="Times New Roman" pitchFamily="18" charset="0"/>
                <a:cs typeface="Times New Roman" pitchFamily="18" charset="0"/>
              </a:rPr>
              <a:t>стрільби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з</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коліна</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і</a:t>
            </a:r>
            <a:r>
              <a:rPr lang="ru-RU" sz="2200" dirty="0" smtClean="0">
                <a:latin typeface="Times New Roman" pitchFamily="18" charset="0"/>
                <a:ea typeface="Times New Roman" pitchFamily="18" charset="0"/>
                <a:cs typeface="Times New Roman" pitchFamily="18" charset="0"/>
              </a:rPr>
              <a:t> стоячи.</a:t>
            </a:r>
            <a:endParaRPr lang="ru-RU" sz="2200" dirty="0" smtClean="0">
              <a:latin typeface="Times New Roman" pitchFamily="18" charset="0"/>
              <a:cs typeface="Times New Roman" pitchFamily="18" charset="0"/>
            </a:endParaRPr>
          </a:p>
          <a:p>
            <a:pPr lvl="0" indent="449263" algn="just" eaLnBrk="0" fontAlgn="base" hangingPunct="0">
              <a:spcBef>
                <a:spcPct val="0"/>
              </a:spcBef>
              <a:spcAft>
                <a:spcPct val="0"/>
              </a:spcAft>
            </a:pPr>
            <a:r>
              <a:rPr lang="ru-RU" sz="2200" dirty="0" err="1" smtClean="0">
                <a:latin typeface="Times New Roman" pitchFamily="18" charset="0"/>
                <a:ea typeface="Times New Roman" pitchFamily="18" charset="0"/>
                <a:cs typeface="Times New Roman" pitchFamily="18" charset="0"/>
              </a:rPr>
              <a:t>Глибина</a:t>
            </a:r>
            <a:r>
              <a:rPr lang="ru-RU" sz="2200" dirty="0" smtClean="0">
                <a:latin typeface="Times New Roman" pitchFamily="18" charset="0"/>
                <a:ea typeface="Times New Roman" pitchFamily="18" charset="0"/>
                <a:cs typeface="Times New Roman" pitchFamily="18" charset="0"/>
              </a:rPr>
              <a:t> готового окопу: для </a:t>
            </a:r>
            <a:r>
              <a:rPr lang="ru-RU" sz="2200" dirty="0" err="1" smtClean="0">
                <a:latin typeface="Times New Roman" pitchFamily="18" charset="0"/>
                <a:ea typeface="Times New Roman" pitchFamily="18" charset="0"/>
                <a:cs typeface="Times New Roman" pitchFamily="18" charset="0"/>
              </a:rPr>
              <a:t>стрільби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лежачи</a:t>
            </a:r>
            <a:r>
              <a:rPr lang="ru-RU" sz="2200" dirty="0" smtClean="0">
                <a:latin typeface="Times New Roman" pitchFamily="18" charset="0"/>
                <a:ea typeface="Times New Roman" pitchFamily="18" charset="0"/>
                <a:cs typeface="Times New Roman" pitchFamily="18" charset="0"/>
              </a:rPr>
              <a:t> - до 30 см, для </a:t>
            </a:r>
            <a:r>
              <a:rPr lang="ru-RU" sz="2200" dirty="0" err="1" smtClean="0">
                <a:latin typeface="Times New Roman" pitchFamily="18" charset="0"/>
                <a:ea typeface="Times New Roman" pitchFamily="18" charset="0"/>
                <a:cs typeface="Times New Roman" pitchFamily="18" charset="0"/>
              </a:rPr>
              <a:t>стрільби</a:t>
            </a:r>
            <a:r>
              <a:rPr lang="ru-RU" sz="2200" dirty="0" smtClean="0">
                <a:latin typeface="Times New Roman" pitchFamily="18" charset="0"/>
                <a:ea typeface="Times New Roman" pitchFamily="18" charset="0"/>
                <a:cs typeface="Times New Roman" pitchFamily="18" charset="0"/>
              </a:rPr>
              <a:t> стоячи - до 110 см. </a:t>
            </a:r>
            <a:r>
              <a:rPr lang="ru-RU" sz="2200" dirty="0" err="1" smtClean="0">
                <a:latin typeface="Times New Roman" pitchFamily="18" charset="0"/>
                <a:ea typeface="Times New Roman" pitchFamily="18" charset="0"/>
                <a:cs typeface="Times New Roman" pitchFamily="18" charset="0"/>
              </a:rPr>
              <a:t>Висота</a:t>
            </a:r>
            <a:r>
              <a:rPr lang="ru-RU" sz="2200" dirty="0" smtClean="0">
                <a:latin typeface="Times New Roman" pitchFamily="18" charset="0"/>
                <a:ea typeface="Times New Roman" pitchFamily="18" charset="0"/>
                <a:cs typeface="Times New Roman" pitchFamily="18" charset="0"/>
              </a:rPr>
              <a:t> бруствера - 30-60 см.</a:t>
            </a:r>
            <a:endParaRPr lang="ru-RU" sz="2200" dirty="0" smtClean="0">
              <a:latin typeface="Times New Roman" pitchFamily="18" charset="0"/>
              <a:cs typeface="Times New Roman" pitchFamily="18" charset="0"/>
            </a:endParaRPr>
          </a:p>
          <a:p>
            <a:pPr lvl="0" indent="449263" algn="just" eaLnBrk="0" fontAlgn="base" hangingPunct="0">
              <a:spcBef>
                <a:spcPct val="0"/>
              </a:spcBef>
              <a:spcAft>
                <a:spcPct val="0"/>
              </a:spcAft>
            </a:pPr>
            <a:r>
              <a:rPr lang="ru-RU" sz="2200" dirty="0" err="1" smtClean="0">
                <a:latin typeface="Times New Roman" pitchFamily="18" charset="0"/>
                <a:ea typeface="Times New Roman" pitchFamily="18" charset="0"/>
                <a:cs typeface="Times New Roman" pitchFamily="18" charset="0"/>
              </a:rPr>
              <a:t>Якщо</a:t>
            </a:r>
            <a:r>
              <a:rPr lang="ru-RU" sz="2200" dirty="0" smtClean="0">
                <a:latin typeface="Times New Roman" pitchFamily="18" charset="0"/>
                <a:ea typeface="Times New Roman" pitchFamily="18" charset="0"/>
                <a:cs typeface="Times New Roman" pitchFamily="18" charset="0"/>
              </a:rPr>
              <a:t> перед окопом </a:t>
            </a:r>
            <a:r>
              <a:rPr lang="ru-RU" sz="2200" dirty="0" err="1" smtClean="0">
                <a:latin typeface="Times New Roman" pitchFamily="18" charset="0"/>
                <a:ea typeface="Times New Roman" pitchFamily="18" charset="0"/>
                <a:cs typeface="Times New Roman" pitchFamily="18" charset="0"/>
              </a:rPr>
              <a:t>є</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чагарник</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або</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висока</a:t>
            </a:r>
            <a:r>
              <a:rPr lang="ru-RU" sz="2200" dirty="0" smtClean="0">
                <a:latin typeface="Times New Roman" pitchFamily="18" charset="0"/>
                <a:ea typeface="Times New Roman" pitchFamily="18" charset="0"/>
                <a:cs typeface="Times New Roman" pitchFamily="18" charset="0"/>
              </a:rPr>
              <a:t> трава, то </a:t>
            </a:r>
            <a:r>
              <a:rPr lang="ru-RU" sz="2200" dirty="0" err="1" smtClean="0">
                <a:latin typeface="Times New Roman" pitchFamily="18" charset="0"/>
                <a:ea typeface="Times New Roman" pitchFamily="18" charset="0"/>
                <a:cs typeface="Times New Roman" pitchFamily="18" charset="0"/>
              </a:rPr>
              <a:t>з</a:t>
            </a:r>
            <a:r>
              <a:rPr lang="ru-RU" sz="2200" dirty="0" smtClean="0">
                <a:latin typeface="Times New Roman" pitchFamily="18" charset="0"/>
                <a:ea typeface="Times New Roman" pitchFamily="18" charset="0"/>
                <a:cs typeface="Times New Roman" pitchFamily="18" charset="0"/>
              </a:rPr>
              <a:t> метою </a:t>
            </a:r>
            <a:r>
              <a:rPr lang="ru-RU" sz="2200" dirty="0" err="1" smtClean="0">
                <a:latin typeface="Times New Roman" pitchFamily="18" charset="0"/>
                <a:ea typeface="Times New Roman" pitchFamily="18" charset="0"/>
                <a:cs typeface="Times New Roman" pitchFamily="18" charset="0"/>
              </a:rPr>
              <a:t>поліпшення</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огляду</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й</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обстрілу</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потрібно</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розчистити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їх</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непомітно</a:t>
            </a:r>
            <a:r>
              <a:rPr lang="ru-RU" sz="2200" dirty="0" smtClean="0">
                <a:latin typeface="Times New Roman" pitchFamily="18" charset="0"/>
                <a:ea typeface="Times New Roman" pitchFamily="18" charset="0"/>
                <a:cs typeface="Times New Roman" pitchFamily="18" charset="0"/>
              </a:rPr>
              <a:t> для противника. </a:t>
            </a:r>
            <a:r>
              <a:rPr lang="ru-RU" sz="2200" dirty="0" err="1" smtClean="0">
                <a:latin typeface="Times New Roman" pitchFamily="18" charset="0"/>
                <a:ea typeface="Times New Roman" pitchFamily="18" charset="0"/>
                <a:cs typeface="Times New Roman" pitchFamily="18" charset="0"/>
              </a:rPr>
              <a:t>Крім</a:t>
            </a:r>
            <a:r>
              <a:rPr lang="ru-RU" sz="2200" dirty="0" smtClean="0">
                <a:latin typeface="Times New Roman" pitchFamily="18" charset="0"/>
                <a:ea typeface="Times New Roman" pitchFamily="18" charset="0"/>
                <a:cs typeface="Times New Roman" pitchFamily="18" charset="0"/>
              </a:rPr>
              <a:t> того, </a:t>
            </a:r>
            <a:r>
              <a:rPr lang="ru-RU" sz="2200" dirty="0" err="1" smtClean="0">
                <a:latin typeface="Times New Roman" pitchFamily="18" charset="0"/>
                <a:ea typeface="Times New Roman" pitchFamily="18" charset="0"/>
                <a:cs typeface="Times New Roman" pitchFamily="18" charset="0"/>
              </a:rPr>
              <a:t>слід</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підготувати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автомати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кулемети</a:t>
            </a:r>
            <a:r>
              <a:rPr lang="ru-RU" sz="2200" dirty="0" smtClean="0">
                <a:latin typeface="Times New Roman" pitchFamily="18" charset="0"/>
                <a:ea typeface="Times New Roman" pitchFamily="18" charset="0"/>
                <a:cs typeface="Times New Roman" pitchFamily="18" charset="0"/>
              </a:rPr>
              <a:t> для </a:t>
            </a:r>
            <a:r>
              <a:rPr lang="ru-RU" sz="2200" dirty="0" err="1" smtClean="0">
                <a:latin typeface="Times New Roman" pitchFamily="18" charset="0"/>
                <a:ea typeface="Times New Roman" pitchFamily="18" charset="0"/>
                <a:cs typeface="Times New Roman" pitchFamily="18" charset="0"/>
              </a:rPr>
              <a:t>ведення</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вогню</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вночі</a:t>
            </a:r>
            <a:r>
              <a:rPr lang="ru-RU" sz="2200" dirty="0" smtClean="0">
                <a:latin typeface="Times New Roman" pitchFamily="18" charset="0"/>
                <a:ea typeface="Times New Roman" pitchFamily="18" charset="0"/>
                <a:cs typeface="Times New Roman" pitchFamily="18" charset="0"/>
              </a:rPr>
              <a:t>. Для автомата </a:t>
            </a:r>
            <a:r>
              <a:rPr lang="ru-RU" sz="2200" dirty="0" err="1" smtClean="0">
                <a:latin typeface="Times New Roman" pitchFamily="18" charset="0"/>
                <a:ea typeface="Times New Roman" pitchFamily="18" charset="0"/>
                <a:cs typeface="Times New Roman" pitchFamily="18" charset="0"/>
              </a:rPr>
              <a:t>робиться</a:t>
            </a:r>
            <a:r>
              <a:rPr lang="ru-RU" sz="2200" dirty="0" smtClean="0">
                <a:latin typeface="Times New Roman" pitchFamily="18" charset="0"/>
                <a:ea typeface="Times New Roman" pitchFamily="18" charset="0"/>
                <a:cs typeface="Times New Roman" pitchFamily="18" charset="0"/>
              </a:rPr>
              <a:t> в </a:t>
            </a:r>
            <a:r>
              <a:rPr lang="ru-RU" sz="2200" dirty="0" err="1" smtClean="0">
                <a:latin typeface="Times New Roman" pitchFamily="18" charset="0"/>
                <a:ea typeface="Times New Roman" pitchFamily="18" charset="0"/>
                <a:cs typeface="Times New Roman" pitchFamily="18" charset="0"/>
              </a:rPr>
              <a:t>бруствері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жолобок</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з</a:t>
            </a:r>
            <a:r>
              <a:rPr lang="ru-RU" sz="2200" dirty="0" smtClean="0">
                <a:latin typeface="Times New Roman" pitchFamily="18" charset="0"/>
                <a:ea typeface="Times New Roman" pitchFamily="18" charset="0"/>
                <a:cs typeface="Times New Roman" pitchFamily="18" charset="0"/>
              </a:rPr>
              <a:t> таким </a:t>
            </a:r>
            <a:r>
              <a:rPr lang="ru-RU" sz="2200" dirty="0" err="1" smtClean="0">
                <a:latin typeface="Times New Roman" pitchFamily="18" charset="0"/>
                <a:ea typeface="Times New Roman" pitchFamily="18" charset="0"/>
                <a:cs typeface="Times New Roman" pitchFamily="18" charset="0"/>
              </a:rPr>
              <a:t>розрахунком</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щоб</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покладений</a:t>
            </a:r>
            <a:r>
              <a:rPr lang="ru-RU" sz="2200" dirty="0" smtClean="0">
                <a:latin typeface="Times New Roman" pitchFamily="18" charset="0"/>
                <a:ea typeface="Times New Roman" pitchFamily="18" charset="0"/>
                <a:cs typeface="Times New Roman" pitchFamily="18" charset="0"/>
              </a:rPr>
              <a:t> в </a:t>
            </a:r>
            <a:r>
              <a:rPr lang="ru-RU" sz="2200" dirty="0" err="1" smtClean="0">
                <a:latin typeface="Times New Roman" pitchFamily="18" charset="0"/>
                <a:ea typeface="Times New Roman" pitchFamily="18" charset="0"/>
                <a:cs typeface="Times New Roman" pitchFamily="18" charset="0"/>
              </a:rPr>
              <a:t>нього</a:t>
            </a:r>
            <a:r>
              <a:rPr lang="ru-RU" sz="2200" dirty="0" smtClean="0">
                <a:latin typeface="Times New Roman" pitchFamily="18" charset="0"/>
                <a:ea typeface="Times New Roman" pitchFamily="18" charset="0"/>
                <a:cs typeface="Times New Roman" pitchFamily="18" charset="0"/>
              </a:rPr>
              <a:t> автомат </a:t>
            </a:r>
            <a:r>
              <a:rPr lang="ru-RU" sz="2200" dirty="0" err="1" smtClean="0">
                <a:latin typeface="Times New Roman" pitchFamily="18" charset="0"/>
                <a:ea typeface="Times New Roman" pitchFamily="18" charset="0"/>
                <a:cs typeface="Times New Roman" pitchFamily="18" charset="0"/>
              </a:rPr>
              <a:t>був</a:t>
            </a:r>
            <a:r>
              <a:rPr lang="ru-RU" sz="2200" dirty="0" smtClean="0">
                <a:latin typeface="Times New Roman" pitchFamily="18" charset="0"/>
                <a:ea typeface="Times New Roman" pitchFamily="18" charset="0"/>
                <a:cs typeface="Times New Roman" pitchFamily="18" charset="0"/>
              </a:rPr>
              <a:t> наведений точно у </a:t>
            </a:r>
            <a:r>
              <a:rPr lang="ru-RU" sz="2200" dirty="0" err="1" smtClean="0">
                <a:latin typeface="Times New Roman" pitchFamily="18" charset="0"/>
                <a:ea typeface="Times New Roman" pitchFamily="18" charset="0"/>
                <a:cs typeface="Times New Roman" pitchFamily="18" charset="0"/>
              </a:rPr>
              <a:t>вказаному</a:t>
            </a:r>
            <a:r>
              <a:rPr lang="ru-RU" sz="2200" dirty="0" smtClean="0">
                <a:latin typeface="Times New Roman" pitchFamily="18" charset="0"/>
                <a:ea typeface="Times New Roman" pitchFamily="18" charset="0"/>
                <a:cs typeface="Times New Roman" pitchFamily="18" charset="0"/>
              </a:rPr>
              <a:t> командиром </a:t>
            </a:r>
            <a:r>
              <a:rPr lang="ru-RU" sz="2200" dirty="0" err="1" smtClean="0">
                <a:latin typeface="Times New Roman" pitchFamily="18" charset="0"/>
                <a:ea typeface="Times New Roman" pitchFamily="18" charset="0"/>
                <a:cs typeface="Times New Roman" pitchFamily="18" charset="0"/>
              </a:rPr>
              <a:t>напрямі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Краї</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жолобка</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утрамбовують</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обкладають</a:t>
            </a:r>
            <a:r>
              <a:rPr lang="ru-RU" sz="2200" dirty="0" smtClean="0">
                <a:latin typeface="Times New Roman" pitchFamily="18" charset="0"/>
                <a:ea typeface="Times New Roman" pitchFamily="18" charset="0"/>
                <a:cs typeface="Times New Roman" pitchFamily="18" charset="0"/>
              </a:rPr>
              <a:t> дерном. </a:t>
            </a:r>
            <a:r>
              <a:rPr lang="ru-RU" sz="2200" dirty="0" err="1" smtClean="0">
                <a:latin typeface="Times New Roman" pitchFamily="18" charset="0"/>
                <a:ea typeface="Times New Roman" pitchFamily="18" charset="0"/>
                <a:cs typeface="Times New Roman" pitchFamily="18" charset="0"/>
              </a:rPr>
              <a:t>Кілочки-обмежувачі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забивають</a:t>
            </a:r>
            <a:r>
              <a:rPr lang="ru-RU" sz="2200" dirty="0" smtClean="0">
                <a:latin typeface="Times New Roman" pitchFamily="18" charset="0"/>
                <a:ea typeface="Times New Roman" pitchFamily="18" charset="0"/>
                <a:cs typeface="Times New Roman" pitchFamily="18" charset="0"/>
              </a:rPr>
              <a:t> по два </a:t>
            </a:r>
            <a:r>
              <a:rPr lang="ru-RU" sz="2200" dirty="0" err="1" smtClean="0">
                <a:latin typeface="Times New Roman" pitchFamily="18" charset="0"/>
                <a:ea typeface="Times New Roman" pitchFamily="18" charset="0"/>
                <a:cs typeface="Times New Roman" pitchFamily="18" charset="0"/>
              </a:rPr>
              <a:t>біля</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цівки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і</a:t>
            </a:r>
            <a:r>
              <a:rPr lang="ru-RU" sz="2200" dirty="0" smtClean="0">
                <a:latin typeface="Times New Roman" pitchFamily="18" charset="0"/>
                <a:ea typeface="Times New Roman" pitchFamily="18" charset="0"/>
                <a:cs typeface="Times New Roman" pitchFamily="18" charset="0"/>
              </a:rPr>
              <a:t> приклада автомата. По </a:t>
            </a:r>
            <a:r>
              <a:rPr lang="ru-RU" sz="2200" dirty="0" err="1" smtClean="0">
                <a:latin typeface="Times New Roman" pitchFamily="18" charset="0"/>
                <a:ea typeface="Times New Roman" pitchFamily="18" charset="0"/>
                <a:cs typeface="Times New Roman" pitchFamily="18" charset="0"/>
              </a:rPr>
              <a:t>можливості</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кілочки</a:t>
            </a:r>
            <a:r>
              <a:rPr lang="ru-RU" sz="2200" dirty="0" smtClean="0">
                <a:latin typeface="Times New Roman" pitchFamily="18" charset="0"/>
                <a:ea typeface="Times New Roman" pitchFamily="18" charset="0"/>
                <a:cs typeface="Times New Roman" pitchFamily="18" charset="0"/>
              </a:rPr>
              <a:t> </a:t>
            </a:r>
            <a:r>
              <a:rPr lang="ru-RU" sz="2200" dirty="0" err="1" smtClean="0">
                <a:latin typeface="Times New Roman" pitchFamily="18" charset="0"/>
                <a:ea typeface="Times New Roman" pitchFamily="18" charset="0"/>
                <a:cs typeface="Times New Roman" pitchFamily="18" charset="0"/>
              </a:rPr>
              <a:t>замінюють</a:t>
            </a:r>
            <a:r>
              <a:rPr lang="ru-RU" sz="2200" dirty="0" smtClean="0">
                <a:latin typeface="Times New Roman" pitchFamily="18" charset="0"/>
                <a:ea typeface="Times New Roman" pitchFamily="18" charset="0"/>
                <a:cs typeface="Times New Roman" pitchFamily="18" charset="0"/>
              </a:rPr>
              <a:t> рогатками.</a:t>
            </a:r>
            <a:endParaRPr lang="ru-RU" sz="2200"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1601628347"/>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2</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1295129" y="764704"/>
            <a:ext cx="4223369" cy="201622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uk-UA" sz="3600" b="1" i="0" u="none" strike="noStrike" kern="1200" cap="none" spc="0" normalizeH="0" baseline="0" noProof="0" dirty="0" smtClean="0">
                <a:ln>
                  <a:noFill/>
                </a:ln>
                <a:solidFill>
                  <a:srgbClr val="FF9900"/>
                </a:solidFill>
                <a:effectLst/>
                <a:uLnTx/>
                <a:uFillTx/>
                <a:latin typeface="Times New Roman" pitchFamily="18" charset="0"/>
                <a:cs typeface="Times New Roman" pitchFamily="18" charset="0"/>
              </a:rPr>
              <a:t>Окоп для стрільби лежачи</a:t>
            </a:r>
          </a:p>
        </p:txBody>
      </p:sp>
      <p:pic>
        <p:nvPicPr>
          <p:cNvPr id="47106" name="Picture 2"/>
          <p:cNvPicPr>
            <a:picLocks noChangeAspect="1" noChangeArrowheads="1"/>
          </p:cNvPicPr>
          <p:nvPr/>
        </p:nvPicPr>
        <p:blipFill>
          <a:blip r:embed="rId2" cstate="print"/>
          <a:srcRect b="6863"/>
          <a:stretch>
            <a:fillRect/>
          </a:stretch>
        </p:blipFill>
        <p:spPr bwMode="auto">
          <a:xfrm>
            <a:off x="5518499" y="0"/>
            <a:ext cx="6143082" cy="3140968"/>
          </a:xfrm>
          <a:prstGeom prst="rect">
            <a:avLst/>
          </a:prstGeom>
          <a:noFill/>
          <a:ln w="9525">
            <a:noFill/>
            <a:miter lim="800000"/>
            <a:headEnd/>
            <a:tailEnd/>
          </a:ln>
        </p:spPr>
      </p:pic>
      <p:sp>
        <p:nvSpPr>
          <p:cNvPr id="11" name="Подзаголовок 2"/>
          <p:cNvSpPr txBox="1">
            <a:spLocks/>
          </p:cNvSpPr>
          <p:nvPr/>
        </p:nvSpPr>
        <p:spPr>
          <a:xfrm>
            <a:off x="7438212" y="3573016"/>
            <a:ext cx="4223369" cy="194421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b="1" i="0" u="none" strike="noStrike" kern="120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uk-UA" sz="3600" b="1" i="0" u="none" strike="noStrike" kern="1200" cap="none" spc="0" normalizeH="0" baseline="0" noProof="0" dirty="0" smtClean="0">
                <a:ln>
                  <a:noFill/>
                </a:ln>
                <a:solidFill>
                  <a:srgbClr val="FF9900"/>
                </a:solidFill>
                <a:effectLst/>
                <a:uLnTx/>
                <a:uFillTx/>
                <a:latin typeface="Times New Roman" pitchFamily="18" charset="0"/>
                <a:cs typeface="Times New Roman" pitchFamily="18" charset="0"/>
              </a:rPr>
              <a:t>Окоп для стрільби стоячи</a:t>
            </a:r>
          </a:p>
        </p:txBody>
      </p:sp>
      <p:pic>
        <p:nvPicPr>
          <p:cNvPr id="47107" name="Picture 3"/>
          <p:cNvPicPr>
            <a:picLocks noChangeAspect="1" noChangeArrowheads="1"/>
          </p:cNvPicPr>
          <p:nvPr/>
        </p:nvPicPr>
        <p:blipFill>
          <a:blip r:embed="rId3" cstate="print"/>
          <a:srcRect b="6977"/>
          <a:stretch>
            <a:fillRect/>
          </a:stretch>
        </p:blipFill>
        <p:spPr bwMode="auto">
          <a:xfrm>
            <a:off x="1053852" y="3212976"/>
            <a:ext cx="6047097" cy="3240360"/>
          </a:xfrm>
          <a:prstGeom prst="rect">
            <a:avLst/>
          </a:prstGeom>
          <a:noFill/>
          <a:ln w="9525">
            <a:noFill/>
            <a:miter lim="800000"/>
            <a:headEnd/>
            <a:tailEnd/>
          </a:ln>
        </p:spPr>
      </p:pic>
    </p:spTree>
    <p:extLst>
      <p:ext uri="{BB962C8B-B14F-4D97-AF65-F5344CB8AC3E}">
        <p14:creationId xmlns="" xmlns:p14="http://schemas.microsoft.com/office/powerpoint/2010/main" val="1601628347"/>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2</a:t>
            </a:r>
            <a:endParaRPr lang="ru-RU" sz="3600" b="1" dirty="0">
              <a:latin typeface="Times New Roman" panose="02020603050405020304" pitchFamily="18" charset="0"/>
              <a:cs typeface="Times New Roman" panose="02020603050405020304" pitchFamily="18" charset="0"/>
            </a:endParaRPr>
          </a:p>
        </p:txBody>
      </p:sp>
      <p:sp>
        <p:nvSpPr>
          <p:cNvPr id="48129" name="Rectangle 1"/>
          <p:cNvSpPr>
            <a:spLocks noChangeArrowheads="1"/>
          </p:cNvSpPr>
          <p:nvPr/>
        </p:nvSpPr>
        <p:spPr bwMode="auto">
          <a:xfrm>
            <a:off x="1679072" y="678656"/>
            <a:ext cx="9982509"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На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місцевості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солдат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відшукує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природне</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укриття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(канава,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вирва</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колода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тощо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потім</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оглядає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все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довкола</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непомітно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переміщується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до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нього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Перш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ніж</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розпочати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обладнання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позиції</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необхідно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швидко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вивчити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місцевість</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звернувши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особливу</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увагу</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на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низини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канави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борозни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та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інші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укриття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що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їх</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противник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може</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використати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для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непомітного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наближення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sz="2400" b="0" i="0" u="none" strike="noStrike" cap="none" normalizeH="0" baseline="0" dirty="0" smtClean="0">
              <a:ln>
                <a:noFill/>
              </a:ln>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Вивчивши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місцевість</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переконавшись</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у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правильності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вибору</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місця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солдат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починає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рити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окоп для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стрільби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лежачи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Зброю</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кладе справа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від</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себе на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відстані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простягненої</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руки стволом у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напрямі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противника (мал. а, б, в, г,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д</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Повернувшись на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лівий</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бік</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виймає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піхотну</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лопатку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тримаючи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її</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за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держак</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обома</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руками, ударами до себе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підрізає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дерен.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Знявши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дерен,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складає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його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збоку</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щоб</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після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риття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окопу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його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можна</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було</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використати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для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маскування</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бруствера; землю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викидає</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спочатку</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вперед,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потім</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убік</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щоб</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захистити</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себе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від</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куль,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осколків</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снарядів</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Calibri" pitchFamily="34" charset="0"/>
                <a:ea typeface="Times New Roman" pitchFamily="18" charset="0"/>
                <a:cs typeface="Times New Roman" pitchFamily="18" charset="0"/>
              </a:rPr>
              <a:t>мін</a:t>
            </a:r>
            <a:r>
              <a:rPr kumimoji="0" lang="ru-RU" sz="2400"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sz="24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 xmlns:p14="http://schemas.microsoft.com/office/powerpoint/2010/main" val="1601628347"/>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2</a:t>
            </a:r>
            <a:endParaRPr lang="ru-RU" sz="3600" b="1" dirty="0">
              <a:latin typeface="Times New Roman" panose="02020603050405020304" pitchFamily="18" charset="0"/>
              <a:cs typeface="Times New Roman" panose="02020603050405020304" pitchFamily="18" charset="0"/>
            </a:endParaRPr>
          </a:p>
        </p:txBody>
      </p:sp>
      <p:sp>
        <p:nvSpPr>
          <p:cNvPr id="49153" name="Rectangle 1"/>
          <p:cNvSpPr>
            <a:spLocks noChangeArrowheads="1"/>
          </p:cNvSpPr>
          <p:nvPr/>
        </p:nvSpPr>
        <p:spPr bwMode="auto">
          <a:xfrm>
            <a:off x="4942585" y="307778"/>
            <a:ext cx="671899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Дещо</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інші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вимоги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висуваються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до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вибору</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зайняття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місця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солдатом,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якого</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призначено</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спостерігачем</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Він</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мусить</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усе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бачити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й</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чути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при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цьому</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залишатися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непоміченим</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для противника.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Місце</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має</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забезпечувати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достатній</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огляд</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маскування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укриття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від</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вогню</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противника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мати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зручні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підходи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Не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потрібно</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влаштовуватися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на вершинах, горбах,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біля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одинокого дерева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чи</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будинку</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в невеликому гаю,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тобто</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поблизу</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тих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об'єктів</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місцевості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які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привертають</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увагу</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противника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і</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допомагають</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йому</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 </a:t>
            </a:r>
            <a:r>
              <a:rPr kumimoji="0" lang="ru-RU" sz="2200" b="0" i="0" u="none" strike="noStrike" cap="none" normalizeH="0" baseline="0" dirty="0" err="1" smtClean="0">
                <a:ln>
                  <a:noFill/>
                </a:ln>
                <a:effectLst/>
                <a:latin typeface="Calibri" pitchFamily="34" charset="0"/>
                <a:ea typeface="Times New Roman" pitchFamily="18" charset="0"/>
                <a:cs typeface="Times New Roman" pitchFamily="18" charset="0"/>
              </a:rPr>
              <a:t>орієнтуватися</a:t>
            </a:r>
            <a:r>
              <a:rPr kumimoji="0" lang="ru-RU" sz="2200"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sz="2200" b="0" i="0" u="none" strike="noStrike" cap="none" normalizeH="0" baseline="0" dirty="0" smtClean="0">
              <a:ln>
                <a:noFill/>
              </a:ln>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9154" name="Picture 2"/>
          <p:cNvPicPr>
            <a:picLocks noChangeAspect="1" noChangeArrowheads="1"/>
          </p:cNvPicPr>
          <p:nvPr/>
        </p:nvPicPr>
        <p:blipFill>
          <a:blip r:embed="rId2" cstate="print"/>
          <a:srcRect l="57218" t="7302" b="24551"/>
          <a:stretch>
            <a:fillRect/>
          </a:stretch>
        </p:blipFill>
        <p:spPr bwMode="auto">
          <a:xfrm>
            <a:off x="8782011" y="4221088"/>
            <a:ext cx="2937720" cy="2016224"/>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4469" t="6846" r="50836" b="22410"/>
          <a:stretch>
            <a:fillRect/>
          </a:stretch>
        </p:blipFill>
        <p:spPr bwMode="auto">
          <a:xfrm>
            <a:off x="1679072" y="1052736"/>
            <a:ext cx="2879570" cy="2232248"/>
          </a:xfrm>
          <a:prstGeom prst="rect">
            <a:avLst/>
          </a:prstGeom>
          <a:noFill/>
          <a:ln w="9525">
            <a:noFill/>
            <a:miter lim="800000"/>
            <a:headEnd/>
            <a:tailEnd/>
          </a:ln>
        </p:spPr>
      </p:pic>
      <p:sp>
        <p:nvSpPr>
          <p:cNvPr id="10" name="Прямоугольник 9"/>
          <p:cNvSpPr/>
          <p:nvPr/>
        </p:nvSpPr>
        <p:spPr>
          <a:xfrm>
            <a:off x="1199144" y="4149081"/>
            <a:ext cx="7486882" cy="2462213"/>
          </a:xfrm>
          <a:prstGeom prst="rect">
            <a:avLst/>
          </a:prstGeom>
        </p:spPr>
        <p:txBody>
          <a:bodyPr wrap="square">
            <a:spAutoFit/>
          </a:bodyPr>
          <a:lstStyle/>
          <a:p>
            <a:pPr lvl="0" indent="449263" algn="just" eaLnBrk="0" fontAlgn="base" hangingPunct="0">
              <a:spcBef>
                <a:spcPct val="0"/>
              </a:spcBef>
              <a:spcAft>
                <a:spcPct val="0"/>
              </a:spcAft>
            </a:pPr>
            <a:r>
              <a:rPr lang="ru-RU" sz="2200" b="1" dirty="0" err="1" smtClean="0">
                <a:latin typeface="Calibri" pitchFamily="34" charset="0"/>
                <a:ea typeface="Times New Roman" pitchFamily="18" charset="0"/>
                <a:cs typeface="Times New Roman" pitchFamily="18" charset="0"/>
              </a:rPr>
              <a:t>Найзручнішими</a:t>
            </a:r>
            <a:r>
              <a:rPr lang="ru-RU" sz="2200" b="1" dirty="0" smtClean="0">
                <a:latin typeface="Calibri" pitchFamily="34" charset="0"/>
                <a:ea typeface="Times New Roman" pitchFamily="18" charset="0"/>
                <a:cs typeface="Times New Roman" pitchFamily="18" charset="0"/>
              </a:rPr>
              <a:t> для </a:t>
            </a:r>
            <a:r>
              <a:rPr lang="ru-RU" sz="2200" b="1" dirty="0" err="1" smtClean="0">
                <a:latin typeface="Calibri" pitchFamily="34" charset="0"/>
                <a:ea typeface="Times New Roman" pitchFamily="18" charset="0"/>
                <a:cs typeface="Times New Roman" pitchFamily="18" charset="0"/>
              </a:rPr>
              <a:t>спостереження</a:t>
            </a:r>
            <a:r>
              <a:rPr lang="ru-RU" sz="2200" b="1" dirty="0" smtClean="0">
                <a:latin typeface="Calibri" pitchFamily="34" charset="0"/>
                <a:ea typeface="Times New Roman" pitchFamily="18" charset="0"/>
                <a:cs typeface="Times New Roman" pitchFamily="18" charset="0"/>
              </a:rPr>
              <a:t> </a:t>
            </a:r>
            <a:r>
              <a:rPr lang="ru-RU" sz="2200" b="1" dirty="0" err="1" smtClean="0">
                <a:latin typeface="Calibri" pitchFamily="34" charset="0"/>
                <a:ea typeface="Times New Roman" pitchFamily="18" charset="0"/>
                <a:cs typeface="Times New Roman" pitchFamily="18" charset="0"/>
              </a:rPr>
              <a:t>є</a:t>
            </a:r>
            <a:r>
              <a:rPr lang="ru-RU" sz="2200" b="1" dirty="0" smtClean="0">
                <a:latin typeface="Calibri" pitchFamily="34" charset="0"/>
                <a:ea typeface="Times New Roman" pitchFamily="18" charset="0"/>
                <a:cs typeface="Times New Roman" pitchFamily="18" charset="0"/>
              </a:rPr>
              <a:t> </a:t>
            </a:r>
            <a:r>
              <a:rPr lang="ru-RU" sz="2200" b="1" dirty="0" err="1" smtClean="0">
                <a:latin typeface="Calibri" pitchFamily="34" charset="0"/>
                <a:ea typeface="Times New Roman" pitchFamily="18" charset="0"/>
                <a:cs typeface="Times New Roman" pitchFamily="18" charset="0"/>
              </a:rPr>
              <a:t>окопи</a:t>
            </a:r>
            <a:r>
              <a:rPr lang="ru-RU" sz="2200" b="1" dirty="0" smtClean="0">
                <a:latin typeface="Calibri" pitchFamily="34" charset="0"/>
                <a:ea typeface="Times New Roman" pitchFamily="18" charset="0"/>
                <a:cs typeface="Times New Roman" pitchFamily="18" charset="0"/>
              </a:rPr>
              <a:t>,</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канави</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вирви</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від</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снарядів</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тощо</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Місце</a:t>
            </a:r>
            <a:r>
              <a:rPr lang="ru-RU" sz="2200" dirty="0" smtClean="0">
                <a:latin typeface="Calibri" pitchFamily="34" charset="0"/>
                <a:ea typeface="Times New Roman" pitchFamily="18" charset="0"/>
                <a:cs typeface="Times New Roman" pitchFamily="18" charset="0"/>
              </a:rPr>
              <a:t> для </a:t>
            </a:r>
            <a:r>
              <a:rPr lang="ru-RU" sz="2200" dirty="0" err="1" smtClean="0">
                <a:latin typeface="Calibri" pitchFamily="34" charset="0"/>
                <a:ea typeface="Times New Roman" pitchFamily="18" charset="0"/>
                <a:cs typeface="Times New Roman" pitchFamily="18" charset="0"/>
              </a:rPr>
              <a:t>спостерігача</a:t>
            </a:r>
            <a:r>
              <a:rPr lang="ru-RU" sz="2200" dirty="0" smtClean="0">
                <a:latin typeface="Calibri" pitchFamily="34" charset="0"/>
                <a:ea typeface="Times New Roman" pitchFamily="18" charset="0"/>
                <a:cs typeface="Times New Roman" pitchFamily="18" charset="0"/>
              </a:rPr>
              <a:t> в них </a:t>
            </a:r>
            <a:r>
              <a:rPr lang="ru-RU" sz="2200" dirty="0" err="1" smtClean="0">
                <a:latin typeface="Calibri" pitchFamily="34" charset="0"/>
                <a:ea typeface="Times New Roman" pitchFamily="18" charset="0"/>
                <a:cs typeface="Times New Roman" pitchFamily="18" charset="0"/>
              </a:rPr>
              <a:t>обирається</a:t>
            </a:r>
            <a:r>
              <a:rPr lang="ru-RU" sz="2200" dirty="0" smtClean="0">
                <a:latin typeface="Calibri" pitchFamily="34" charset="0"/>
                <a:ea typeface="Times New Roman" pitchFamily="18" charset="0"/>
                <a:cs typeface="Times New Roman" pitchFamily="18" charset="0"/>
              </a:rPr>
              <a:t> так, </a:t>
            </a:r>
            <a:r>
              <a:rPr lang="ru-RU" sz="2200" dirty="0" err="1" smtClean="0">
                <a:latin typeface="Calibri" pitchFamily="34" charset="0"/>
                <a:ea typeface="Times New Roman" pitchFamily="18" charset="0"/>
                <a:cs typeface="Times New Roman" pitchFamily="18" charset="0"/>
              </a:rPr>
              <a:t>щоб</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позаду</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був</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насип</a:t>
            </a:r>
            <a:r>
              <a:rPr lang="ru-RU" sz="2200" dirty="0" smtClean="0">
                <a:latin typeface="Calibri" pitchFamily="34" charset="0"/>
                <a:ea typeface="Times New Roman" pitchFamily="18" charset="0"/>
                <a:cs typeface="Times New Roman" pitchFamily="18" charset="0"/>
              </a:rPr>
              <a:t>, горбок </a:t>
            </a:r>
            <a:r>
              <a:rPr lang="ru-RU" sz="2200" dirty="0" err="1" smtClean="0">
                <a:latin typeface="Calibri" pitchFamily="34" charset="0"/>
                <a:ea typeface="Times New Roman" pitchFamily="18" charset="0"/>
                <a:cs typeface="Times New Roman" pitchFamily="18" charset="0"/>
              </a:rPr>
              <a:t>чи</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пустир</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і</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тоді</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постать</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спостерігача</a:t>
            </a:r>
            <a:r>
              <a:rPr lang="ru-RU" sz="2200" dirty="0" smtClean="0">
                <a:latin typeface="Calibri" pitchFamily="34" charset="0"/>
                <a:ea typeface="Times New Roman" pitchFamily="18" charset="0"/>
                <a:cs typeface="Times New Roman" pitchFamily="18" charset="0"/>
              </a:rPr>
              <a:t> не </a:t>
            </a:r>
            <a:r>
              <a:rPr lang="ru-RU" sz="2200" dirty="0" err="1" smtClean="0">
                <a:latin typeface="Calibri" pitchFamily="34" charset="0"/>
                <a:ea typeface="Times New Roman" pitchFamily="18" charset="0"/>
                <a:cs typeface="Times New Roman" pitchFamily="18" charset="0"/>
              </a:rPr>
              <a:t>вирізнятиметься</a:t>
            </a:r>
            <a:r>
              <a:rPr lang="ru-RU" sz="2200" dirty="0" smtClean="0">
                <a:latin typeface="Calibri" pitchFamily="34" charset="0"/>
                <a:ea typeface="Times New Roman" pitchFamily="18" charset="0"/>
                <a:cs typeface="Times New Roman" pitchFamily="18" charset="0"/>
              </a:rPr>
              <a:t> на </a:t>
            </a:r>
            <a:r>
              <a:rPr lang="ru-RU" sz="2200" dirty="0" err="1" smtClean="0">
                <a:latin typeface="Calibri" pitchFamily="34" charset="0"/>
                <a:ea typeface="Times New Roman" pitchFamily="18" charset="0"/>
                <a:cs typeface="Times New Roman" pitchFamily="18" charset="0"/>
              </a:rPr>
              <a:t>тлі</a:t>
            </a:r>
            <a:r>
              <a:rPr lang="ru-RU" sz="2200" dirty="0" smtClean="0">
                <a:latin typeface="Calibri" pitchFamily="34" charset="0"/>
                <a:ea typeface="Times New Roman" pitchFamily="18" charset="0"/>
                <a:cs typeface="Times New Roman" pitchFamily="18" charset="0"/>
              </a:rPr>
              <a:t> неба.</a:t>
            </a:r>
            <a:endParaRPr lang="ru-RU" sz="2200" dirty="0" smtClean="0">
              <a:latin typeface="Arial" pitchFamily="34" charset="0"/>
              <a:cs typeface="Arial" pitchFamily="34" charset="0"/>
            </a:endParaRPr>
          </a:p>
          <a:p>
            <a:pPr lvl="0" indent="449263" algn="just" eaLnBrk="0" fontAlgn="base" hangingPunct="0">
              <a:spcBef>
                <a:spcPct val="0"/>
              </a:spcBef>
              <a:spcAft>
                <a:spcPct val="0"/>
              </a:spcAft>
            </a:pPr>
            <a:r>
              <a:rPr lang="ru-RU" sz="2200" dirty="0" err="1" smtClean="0">
                <a:latin typeface="Calibri" pitchFamily="34" charset="0"/>
                <a:ea typeface="Times New Roman" pitchFamily="18" charset="0"/>
                <a:cs typeface="Times New Roman" pitchFamily="18" charset="0"/>
              </a:rPr>
              <a:t>Поблизу</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предметів</a:t>
            </a:r>
            <a:r>
              <a:rPr lang="ru-RU" sz="2200" dirty="0" smtClean="0">
                <a:latin typeface="Calibri" pitchFamily="34" charset="0"/>
                <a:ea typeface="Times New Roman" pitchFamily="18" charset="0"/>
                <a:cs typeface="Times New Roman" pitchFamily="18" charset="0"/>
              </a:rPr>
              <a:t> на </a:t>
            </a:r>
            <a:r>
              <a:rPr lang="ru-RU" sz="2200" dirty="0" err="1" smtClean="0">
                <a:latin typeface="Calibri" pitchFamily="34" charset="0"/>
                <a:ea typeface="Times New Roman" pitchFamily="18" charset="0"/>
                <a:cs typeface="Times New Roman" pitchFamily="18" charset="0"/>
              </a:rPr>
              <a:t>місцевості</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стовпа</a:t>
            </a:r>
            <a:r>
              <a:rPr lang="ru-RU" sz="2200" dirty="0" smtClean="0">
                <a:latin typeface="Calibri" pitchFamily="34" charset="0"/>
                <a:ea typeface="Times New Roman" pitchFamily="18" charset="0"/>
                <a:cs typeface="Times New Roman" pitchFamily="18" charset="0"/>
              </a:rPr>
              <a:t>, дерева) </a:t>
            </a:r>
            <a:r>
              <a:rPr lang="ru-RU" sz="2200" dirty="0" err="1" smtClean="0">
                <a:latin typeface="Calibri" pitchFamily="34" charset="0"/>
                <a:ea typeface="Times New Roman" pitchFamily="18" charset="0"/>
                <a:cs typeface="Times New Roman" pitchFamily="18" charset="0"/>
              </a:rPr>
              <a:t>спостереження</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ведеться</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з</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тіньового</a:t>
            </a:r>
            <a:r>
              <a:rPr lang="ru-RU" sz="2200" dirty="0" smtClean="0">
                <a:latin typeface="Calibri" pitchFamily="34" charset="0"/>
                <a:ea typeface="Times New Roman" pitchFamily="18" charset="0"/>
                <a:cs typeface="Times New Roman" pitchFamily="18" charset="0"/>
              </a:rPr>
              <a:t> боку в </a:t>
            </a:r>
            <a:r>
              <a:rPr lang="ru-RU" sz="2200" dirty="0" err="1" smtClean="0">
                <a:latin typeface="Calibri" pitchFamily="34" charset="0"/>
                <a:ea typeface="Times New Roman" pitchFamily="18" charset="0"/>
                <a:cs typeface="Times New Roman" pitchFamily="18" charset="0"/>
              </a:rPr>
              <a:t>положенні</a:t>
            </a:r>
            <a:r>
              <a:rPr lang="ru-RU" sz="2200" dirty="0" smtClean="0">
                <a:latin typeface="Calibri" pitchFamily="34" charset="0"/>
                <a:ea typeface="Times New Roman" pitchFamily="18" charset="0"/>
                <a:cs typeface="Times New Roman" pitchFamily="18" charset="0"/>
              </a:rPr>
              <a:t> </a:t>
            </a:r>
            <a:r>
              <a:rPr lang="ru-RU" sz="2200" dirty="0" err="1" smtClean="0">
                <a:latin typeface="Calibri" pitchFamily="34" charset="0"/>
                <a:ea typeface="Times New Roman" pitchFamily="18" charset="0"/>
                <a:cs typeface="Times New Roman" pitchFamily="18" charset="0"/>
              </a:rPr>
              <a:t>лежачи</a:t>
            </a:r>
            <a:r>
              <a:rPr lang="ru-RU" sz="2200" dirty="0" smtClean="0">
                <a:latin typeface="Calibri" pitchFamily="34" charset="0"/>
                <a:ea typeface="Times New Roman" pitchFamily="18" charset="0"/>
                <a:cs typeface="Times New Roman" pitchFamily="18" charset="0"/>
              </a:rPr>
              <a:t>.</a:t>
            </a:r>
            <a:endParaRPr lang="ru-RU" sz="2200" dirty="0"/>
          </a:p>
        </p:txBody>
      </p:sp>
    </p:spTree>
    <p:extLst>
      <p:ext uri="{BB962C8B-B14F-4D97-AF65-F5344CB8AC3E}">
        <p14:creationId xmlns="" xmlns:p14="http://schemas.microsoft.com/office/powerpoint/2010/main" val="160162834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2</a:t>
            </a:r>
            <a:endParaRPr lang="ru-RU" sz="3600" b="1" dirty="0">
              <a:latin typeface="Times New Roman" panose="02020603050405020304" pitchFamily="18" charset="0"/>
              <a:cs typeface="Times New Roman" panose="02020603050405020304" pitchFamily="18" charset="0"/>
            </a:endParaRPr>
          </a:p>
        </p:txBody>
      </p:sp>
      <p:sp>
        <p:nvSpPr>
          <p:cNvPr id="50177" name="Rectangle 1"/>
          <p:cNvSpPr>
            <a:spLocks noChangeArrowheads="1"/>
          </p:cNvSpPr>
          <p:nvPr/>
        </p:nvSpPr>
        <p:spPr bwMode="auto">
          <a:xfrm>
            <a:off x="1487100" y="-10876"/>
            <a:ext cx="10078495"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tab pos="457200" algn="l"/>
              </a:tabLst>
            </a:pPr>
            <a:endPar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tab pos="457200" algn="l"/>
              </a:tabLst>
            </a:pP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Для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зручності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спостереження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детального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огляду</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місцевості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призначений</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спостерігачеві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сектор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умовно</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розбивається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на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такі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три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зони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спостереження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smtClean="0">
              <a:ln>
                <a:noFill/>
              </a:ln>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1)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близька</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найдоступніша</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для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спостереження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неозброєним</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оком, на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відстані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400-500 м;</a:t>
            </a:r>
            <a:endParaRPr kumimoji="0" lang="ru-RU" sz="2400" b="0" i="0" u="none" strike="noStrike" cap="none" normalizeH="0" baseline="0" dirty="0" smtClean="0">
              <a:ln>
                <a:noFill/>
              </a:ln>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2)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середня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до 1000 м;</a:t>
            </a:r>
            <a:endParaRPr kumimoji="0" lang="ru-RU" sz="2400" b="0" i="0" u="none" strike="noStrike" cap="none" normalizeH="0" baseline="0" dirty="0" smtClean="0">
              <a:ln>
                <a:noFill/>
              </a:ln>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Char char="•"/>
              <a:tabLst>
                <a:tab pos="457200" algn="l"/>
              </a:tabLst>
            </a:pP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3) далека, до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межі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видимості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smtClean="0">
              <a:ln>
                <a:noFill/>
              </a:ln>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457200" algn="l"/>
              </a:tabLst>
            </a:pP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Межі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зон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встановлюються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за добре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видимими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орієнтирами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або</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предметами на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місцевості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Орієнтири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визначаються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справа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наліво</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від</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себе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вдалину</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smtClean="0">
              <a:ln>
                <a:noFill/>
              </a:ln>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457200" algn="l"/>
              </a:tabLst>
            </a:pP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Спостерігач</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спочатку</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оглядає</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усе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довкола</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(в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наступі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від</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себе до противника, в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обороні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від</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противника до себе).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Потім</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уважніше</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оглядає</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близьку</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зону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спостереження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ведеться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справа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наліво</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за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умовно</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визначеними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орієнтирами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від</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себе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вдалину</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Відкриті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ділянки</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оглядаються</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швидше</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закриті</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 - </a:t>
            </a:r>
            <a:r>
              <a:rPr kumimoji="0" lang="ru-RU" sz="2400" b="0" i="0" u="none" strike="noStrike" cap="none" normalizeH="0" baseline="0" dirty="0" err="1" smtClean="0">
                <a:ln>
                  <a:noFill/>
                </a:ln>
                <a:effectLst/>
                <a:latin typeface="Times New Roman" pitchFamily="18" charset="0"/>
                <a:ea typeface="Times New Roman" pitchFamily="18" charset="0"/>
                <a:cs typeface="Times New Roman" pitchFamily="18" charset="0"/>
              </a:rPr>
              <a:t>детальніше</a:t>
            </a:r>
            <a:r>
              <a:rPr kumimoji="0" lang="ru-RU" sz="2400" b="0" i="0" u="none" strike="noStrike" cap="none" normalizeH="0" baseline="0" dirty="0" smtClean="0">
                <a:ln>
                  <a:noFill/>
                </a:ln>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smtClean="0">
              <a:ln>
                <a:noFill/>
              </a:ln>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tab pos="457200" algn="l"/>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60162834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USER\Desktop\Фото для творчого звіту\DSCN0071.JPG"/>
          <p:cNvPicPr>
            <a:picLocks noChangeAspect="1" noChangeArrowheads="1"/>
          </p:cNvPicPr>
          <p:nvPr/>
        </p:nvPicPr>
        <p:blipFill>
          <a:blip r:embed="rId3" cstate="print"/>
          <a:srcRect/>
          <a:stretch>
            <a:fillRect/>
          </a:stretch>
        </p:blipFill>
        <p:spPr bwMode="auto">
          <a:xfrm>
            <a:off x="0" y="0"/>
            <a:ext cx="12188825" cy="7533456"/>
          </a:xfrm>
          <a:prstGeom prst="rect">
            <a:avLst/>
          </a:prstGeom>
          <a:noFill/>
        </p:spPr>
      </p:pic>
      <p:sp>
        <p:nvSpPr>
          <p:cNvPr id="4099" name="Rectangle 2"/>
          <p:cNvSpPr>
            <a:spLocks noChangeArrowheads="1"/>
          </p:cNvSpPr>
          <p:nvPr/>
        </p:nvSpPr>
        <p:spPr bwMode="auto">
          <a:xfrm>
            <a:off x="189756" y="697051"/>
            <a:ext cx="11737304" cy="6309420"/>
          </a:xfrm>
          <a:prstGeom prst="rect">
            <a:avLst/>
          </a:prstGeom>
          <a:noFill/>
          <a:ln w="9525">
            <a:noFill/>
            <a:miter lim="800000"/>
            <a:headEnd/>
            <a:tailEnd/>
          </a:ln>
        </p:spPr>
        <p:txBody>
          <a:bodyPr wrap="square" anchor="ctr">
            <a:spAutoFit/>
          </a:bodyPr>
          <a:lstStyle/>
          <a:p>
            <a:pPr algn="ctr"/>
            <a:r>
              <a:rPr lang="uk-UA" sz="4000" b="1" u="sng" dirty="0">
                <a:solidFill>
                  <a:srgbClr val="FF9900"/>
                </a:solidFill>
                <a:latin typeface="Calibri" pitchFamily="34" charset="0"/>
                <a:ea typeface="Calibri" pitchFamily="34" charset="0"/>
                <a:cs typeface="Times New Roman" pitchFamily="18" charset="0"/>
              </a:rPr>
              <a:t>Освіта</a:t>
            </a:r>
            <a:r>
              <a:rPr lang="uk-UA" sz="4000" b="1" dirty="0">
                <a:solidFill>
                  <a:srgbClr val="FF9900"/>
                </a:solidFill>
                <a:latin typeface="Calibri" pitchFamily="34" charset="0"/>
                <a:ea typeface="Calibri" pitchFamily="34" charset="0"/>
                <a:cs typeface="Times New Roman" pitchFamily="18" charset="0"/>
              </a:rPr>
              <a:t> – вища;</a:t>
            </a:r>
          </a:p>
          <a:p>
            <a:pPr algn="just"/>
            <a:endParaRPr lang="ru-RU" sz="1200" b="1" dirty="0">
              <a:solidFill>
                <a:srgbClr val="FFFF00"/>
              </a:solidFill>
              <a:ea typeface="Calibri" pitchFamily="34" charset="0"/>
              <a:cs typeface="Times New Roman" pitchFamily="18" charset="0"/>
            </a:endParaRPr>
          </a:p>
          <a:p>
            <a:pPr algn="just" eaLnBrk="0" hangingPunct="0"/>
            <a:r>
              <a:rPr lang="uk-UA" sz="3200" b="1" u="sng" dirty="0">
                <a:solidFill>
                  <a:srgbClr val="99FF66"/>
                </a:solidFill>
                <a:latin typeface="Calibri" pitchFamily="34" charset="0"/>
                <a:ea typeface="Calibri" pitchFamily="34" charset="0"/>
                <a:cs typeface="Times New Roman" pitchFamily="18" charset="0"/>
              </a:rPr>
              <a:t>Спеціальності </a:t>
            </a:r>
            <a:r>
              <a:rPr lang="uk-UA" sz="3200" b="1" u="sng" dirty="0" smtClean="0">
                <a:solidFill>
                  <a:srgbClr val="99FF66"/>
                </a:solidFill>
                <a:latin typeface="Calibri" pitchFamily="34" charset="0"/>
                <a:ea typeface="Calibri" pitchFamily="34" charset="0"/>
                <a:cs typeface="Times New Roman" pitchFamily="18" charset="0"/>
              </a:rPr>
              <a:t>та кваліфікації за </a:t>
            </a:r>
            <a:r>
              <a:rPr lang="uk-UA" sz="3200" b="1" u="sng" dirty="0">
                <a:solidFill>
                  <a:srgbClr val="99FF66"/>
                </a:solidFill>
                <a:latin typeface="Calibri" pitchFamily="34" charset="0"/>
                <a:ea typeface="Calibri" pitchFamily="34" charset="0"/>
                <a:cs typeface="Times New Roman" pitchFamily="18" charset="0"/>
              </a:rPr>
              <a:t>дипломами:</a:t>
            </a:r>
          </a:p>
          <a:p>
            <a:pPr algn="just" eaLnBrk="0" hangingPunct="0"/>
            <a:endParaRPr lang="ru-RU" sz="3200" b="1" dirty="0">
              <a:solidFill>
                <a:srgbClr val="FFFF00"/>
              </a:solidFill>
            </a:endParaRPr>
          </a:p>
          <a:p>
            <a:pPr algn="just" eaLnBrk="0" hangingPunct="0">
              <a:buFontTx/>
              <a:buChar char="•"/>
            </a:pPr>
            <a:r>
              <a:rPr lang="uk-UA" sz="3200" b="1" dirty="0" smtClean="0">
                <a:solidFill>
                  <a:srgbClr val="FFFF00"/>
                </a:solidFill>
                <a:latin typeface="Calibri" pitchFamily="34" charset="0"/>
                <a:cs typeface="Calibri" pitchFamily="34" charset="0"/>
              </a:rPr>
              <a:t> спеціальність – педагогіка та методика виховної роботи, кваліфікація - офіцер з вищою військово-педагогічною освітою, викладач соціально-гуманітарних дисциплін в середніх навчальних закладах (Вище військове командне училище внутрішніх військ МВС Росії, </a:t>
            </a:r>
            <a:r>
              <a:rPr lang="uk-UA" sz="3200" b="1" dirty="0" err="1" smtClean="0">
                <a:solidFill>
                  <a:srgbClr val="FFFF00"/>
                </a:solidFill>
                <a:latin typeface="Calibri" pitchFamily="34" charset="0"/>
                <a:cs typeface="Calibri" pitchFamily="34" charset="0"/>
              </a:rPr>
              <a:t>м.Санкт-Петербург</a:t>
            </a:r>
            <a:r>
              <a:rPr lang="uk-UA" sz="3200" b="1" dirty="0" smtClean="0">
                <a:solidFill>
                  <a:srgbClr val="FFFF00"/>
                </a:solidFill>
                <a:latin typeface="Calibri" pitchFamily="34" charset="0"/>
                <a:cs typeface="Calibri" pitchFamily="34" charset="0"/>
              </a:rPr>
              <a:t>, 1993 р.);</a:t>
            </a:r>
          </a:p>
          <a:p>
            <a:pPr algn="just" eaLnBrk="0" hangingPunct="0">
              <a:buFontTx/>
              <a:buChar char="•"/>
            </a:pPr>
            <a:endParaRPr lang="ru-RU" sz="3200" b="1" dirty="0">
              <a:solidFill>
                <a:srgbClr val="FFFF00"/>
              </a:solidFill>
            </a:endParaRPr>
          </a:p>
          <a:p>
            <a:pPr algn="just" eaLnBrk="0" hangingPunct="0">
              <a:buFontTx/>
              <a:buChar char="•"/>
            </a:pPr>
            <a:r>
              <a:rPr lang="uk-UA" sz="3200" b="1" dirty="0" smtClean="0">
                <a:solidFill>
                  <a:srgbClr val="FFFF00"/>
                </a:solidFill>
                <a:latin typeface="Calibri" pitchFamily="34" charset="0"/>
                <a:cs typeface="Calibri" pitchFamily="34" charset="0"/>
              </a:rPr>
              <a:t> спеціальність – правознавство, кваліфікація - юрист (Київський національний університет внутрішніх справ МВС України, </a:t>
            </a:r>
            <a:r>
              <a:rPr lang="uk-UA" sz="3200" b="1" dirty="0" err="1" smtClean="0">
                <a:solidFill>
                  <a:srgbClr val="FFFF00"/>
                </a:solidFill>
                <a:latin typeface="Calibri" pitchFamily="34" charset="0"/>
                <a:cs typeface="Calibri" pitchFamily="34" charset="0"/>
              </a:rPr>
              <a:t>м.Київ</a:t>
            </a:r>
            <a:r>
              <a:rPr lang="uk-UA" sz="3200" b="1" dirty="0" smtClean="0">
                <a:solidFill>
                  <a:srgbClr val="FFFF00"/>
                </a:solidFill>
                <a:latin typeface="Calibri" pitchFamily="34" charset="0"/>
                <a:cs typeface="Calibri" pitchFamily="34" charset="0"/>
              </a:rPr>
              <a:t>, 2010 р.).</a:t>
            </a:r>
            <a:endParaRPr lang="ru-RU" sz="3200" b="1" dirty="0">
              <a:solidFill>
                <a:srgbClr val="FFFF00"/>
              </a:solidFill>
            </a:endParaRP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2</a:t>
            </a:r>
            <a:endParaRPr lang="ru-RU" sz="3600" b="1" dirty="0">
              <a:latin typeface="Times New Roman" panose="02020603050405020304" pitchFamily="18" charset="0"/>
              <a:cs typeface="Times New Roman" panose="02020603050405020304" pitchFamily="18" charset="0"/>
            </a:endParaRPr>
          </a:p>
        </p:txBody>
      </p:sp>
      <p:sp>
        <p:nvSpPr>
          <p:cNvPr id="50177" name="Rectangle 1"/>
          <p:cNvSpPr>
            <a:spLocks noChangeArrowheads="1"/>
          </p:cNvSpPr>
          <p:nvPr/>
        </p:nvSpPr>
        <p:spPr bwMode="auto">
          <a:xfrm>
            <a:off x="1295129" y="158486"/>
            <a:ext cx="10078495"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tab pos="457200" algn="l"/>
              </a:tabLst>
            </a:pPr>
            <a:endParaRPr kumimoji="0" lang="ru-RU"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lvl="0" indent="449263" algn="just" eaLnBrk="0" fontAlgn="base" hangingPunct="0">
              <a:spcBef>
                <a:spcPct val="0"/>
              </a:spcBef>
              <a:spcAft>
                <a:spcPct val="0"/>
              </a:spcAft>
              <a:tabLst>
                <a:tab pos="457200" algn="l"/>
              </a:tabLst>
            </a:pPr>
            <a:endParaRPr lang="ru-RU" sz="2400" dirty="0" smtClean="0">
              <a:solidFill>
                <a:srgbClr val="000000"/>
              </a:solidFill>
              <a:latin typeface="Calibri" pitchFamily="34" charset="0"/>
              <a:ea typeface="Times New Roman" pitchFamily="18" charset="0"/>
              <a:cs typeface="Times New Roman" pitchFamily="18" charset="0"/>
            </a:endParaRPr>
          </a:p>
          <a:p>
            <a:pPr lvl="0" indent="449263" algn="just" eaLnBrk="0" fontAlgn="base" hangingPunct="0">
              <a:spcBef>
                <a:spcPct val="0"/>
              </a:spcBef>
              <a:spcAft>
                <a:spcPct val="0"/>
              </a:spcAft>
              <a:tabLst>
                <a:tab pos="457200" algn="l"/>
              </a:tabLst>
            </a:pPr>
            <a:endParaRPr lang="ru-RU" sz="2400" dirty="0" smtClean="0">
              <a:solidFill>
                <a:srgbClr val="000000"/>
              </a:solidFill>
              <a:latin typeface="Calibri" pitchFamily="34" charset="0"/>
              <a:ea typeface="Times New Roman" pitchFamily="18" charset="0"/>
              <a:cs typeface="Times New Roman" pitchFamily="18" charset="0"/>
            </a:endParaRPr>
          </a:p>
          <a:p>
            <a:pPr lvl="0" indent="449263" algn="just" eaLnBrk="0" fontAlgn="base" hangingPunct="0">
              <a:spcBef>
                <a:spcPct val="0"/>
              </a:spcBef>
              <a:spcAft>
                <a:spcPct val="0"/>
              </a:spcAft>
              <a:tabLst>
                <a:tab pos="457200" algn="l"/>
              </a:tabLst>
            </a:pPr>
            <a:r>
              <a:rPr lang="ru-RU" sz="2800" dirty="0" smtClean="0">
                <a:latin typeface="Calibri" pitchFamily="34" charset="0"/>
                <a:ea typeface="Times New Roman" pitchFamily="18" charset="0"/>
                <a:cs typeface="Times New Roman" pitchFamily="18" charset="0"/>
              </a:rPr>
              <a:t>Про все </a:t>
            </a:r>
            <a:r>
              <a:rPr lang="ru-RU" sz="2800" dirty="0" err="1" smtClean="0">
                <a:latin typeface="Calibri" pitchFamily="34" charset="0"/>
                <a:ea typeface="Times New Roman" pitchFamily="18" charset="0"/>
                <a:cs typeface="Times New Roman" pitchFamily="18" charset="0"/>
              </a:rPr>
              <a:t>помічене</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спостерігач</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доповідає</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командирові</a:t>
            </a:r>
            <a:r>
              <a:rPr lang="ru-RU" sz="2800" dirty="0" smtClean="0">
                <a:latin typeface="Calibri" pitchFamily="34" charset="0"/>
                <a:ea typeface="Times New Roman" pitchFamily="18" charset="0"/>
                <a:cs typeface="Times New Roman" pitchFamily="18" charset="0"/>
              </a:rPr>
              <a:t>, не </a:t>
            </a:r>
            <a:r>
              <a:rPr lang="ru-RU" sz="2800" dirty="0" err="1" smtClean="0">
                <a:latin typeface="Calibri" pitchFamily="34" charset="0"/>
                <a:ea typeface="Times New Roman" pitchFamily="18" charset="0"/>
                <a:cs typeface="Times New Roman" pitchFamily="18" charset="0"/>
              </a:rPr>
              <a:t>припиняючи</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спостереження</a:t>
            </a:r>
            <a:r>
              <a:rPr lang="ru-RU" sz="2800" dirty="0" smtClean="0">
                <a:latin typeface="Calibri" pitchFamily="34" charset="0"/>
                <a:ea typeface="Times New Roman" pitchFamily="18" charset="0"/>
                <a:cs typeface="Times New Roman" pitchFamily="18" charset="0"/>
              </a:rPr>
              <a:t>. У </a:t>
            </a:r>
            <a:r>
              <a:rPr lang="ru-RU" sz="2800" dirty="0" err="1" smtClean="0">
                <a:latin typeface="Calibri" pitchFamily="34" charset="0"/>
                <a:ea typeface="Times New Roman" pitchFamily="18" charset="0"/>
                <a:cs typeface="Times New Roman" pitchFamily="18" charset="0"/>
              </a:rPr>
              <a:t>доповіді</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спостерігач</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вказує</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орієнтир</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і</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відстань</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від</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нього</a:t>
            </a:r>
            <a:r>
              <a:rPr lang="ru-RU" sz="2800" dirty="0" smtClean="0">
                <a:latin typeface="Calibri" pitchFamily="34" charset="0"/>
                <a:ea typeface="Times New Roman" pitchFamily="18" charset="0"/>
                <a:cs typeface="Times New Roman" pitchFamily="18" charset="0"/>
              </a:rPr>
              <a:t> (вправо, </a:t>
            </a:r>
            <a:r>
              <a:rPr lang="ru-RU" sz="2800" dirty="0" err="1" smtClean="0">
                <a:latin typeface="Calibri" pitchFamily="34" charset="0"/>
                <a:ea typeface="Times New Roman" pitchFamily="18" charset="0"/>
                <a:cs typeface="Times New Roman" pitchFamily="18" charset="0"/>
              </a:rPr>
              <a:t>вліво</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далі</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ближче</a:t>
            </a:r>
            <a:r>
              <a:rPr lang="ru-RU" sz="2800" dirty="0" smtClean="0">
                <a:latin typeface="Calibri" pitchFamily="34" charset="0"/>
                <a:ea typeface="Times New Roman" pitchFamily="18" charset="0"/>
                <a:cs typeface="Times New Roman" pitchFamily="18" charset="0"/>
              </a:rPr>
              <a:t>), те, </a:t>
            </a:r>
            <a:r>
              <a:rPr lang="ru-RU" sz="2800" dirty="0" err="1" smtClean="0">
                <a:latin typeface="Calibri" pitchFamily="34" charset="0"/>
                <a:ea typeface="Times New Roman" pitchFamily="18" charset="0"/>
                <a:cs typeface="Times New Roman" pitchFamily="18" charset="0"/>
              </a:rPr>
              <a:t>що</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помічено</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наприклад</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Орієнтир</a:t>
            </a:r>
            <a:r>
              <a:rPr lang="ru-RU" sz="2800" dirty="0" smtClean="0">
                <a:latin typeface="Calibri" pitchFamily="34" charset="0"/>
                <a:ea typeface="Times New Roman" pitchFamily="18" charset="0"/>
                <a:cs typeface="Times New Roman" pitchFamily="18" charset="0"/>
              </a:rPr>
              <a:t> два - </a:t>
            </a:r>
            <a:r>
              <a:rPr lang="ru-RU" sz="2800" dirty="0" err="1" smtClean="0">
                <a:latin typeface="Calibri" pitchFamily="34" charset="0"/>
                <a:ea typeface="Times New Roman" pitchFamily="18" charset="0"/>
                <a:cs typeface="Times New Roman" pitchFamily="18" charset="0"/>
              </a:rPr>
              <a:t>вліво</a:t>
            </a:r>
            <a:r>
              <a:rPr lang="ru-RU" sz="2800" dirty="0" smtClean="0">
                <a:latin typeface="Calibri" pitchFamily="34" charset="0"/>
                <a:ea typeface="Times New Roman" pitchFamily="18" charset="0"/>
                <a:cs typeface="Times New Roman" pitchFamily="18" charset="0"/>
              </a:rPr>
              <a:t> 50, </a:t>
            </a:r>
            <a:r>
              <a:rPr lang="ru-RU" sz="2800" dirty="0" err="1" smtClean="0">
                <a:latin typeface="Calibri" pitchFamily="34" charset="0"/>
                <a:ea typeface="Times New Roman" pitchFamily="18" charset="0"/>
                <a:cs typeface="Times New Roman" pitchFamily="18" charset="0"/>
              </a:rPr>
              <a:t>ближче</a:t>
            </a:r>
            <a:r>
              <a:rPr lang="ru-RU" sz="2800" dirty="0" smtClean="0">
                <a:latin typeface="Calibri" pitchFamily="34" charset="0"/>
                <a:ea typeface="Times New Roman" pitchFamily="18" charset="0"/>
                <a:cs typeface="Times New Roman" pitchFamily="18" charset="0"/>
              </a:rPr>
              <a:t> - 100, </a:t>
            </a:r>
            <a:r>
              <a:rPr lang="ru-RU" sz="2800" dirty="0" err="1" smtClean="0">
                <a:latin typeface="Calibri" pitchFamily="34" charset="0"/>
                <a:ea typeface="Times New Roman" pitchFamily="18" charset="0"/>
                <a:cs typeface="Times New Roman" pitchFamily="18" charset="0"/>
              </a:rPr>
              <a:t>біля</a:t>
            </a:r>
            <a:r>
              <a:rPr lang="ru-RU" sz="2800" dirty="0" smtClean="0">
                <a:latin typeface="Calibri" pitchFamily="34" charset="0"/>
                <a:ea typeface="Times New Roman" pitchFamily="18" charset="0"/>
                <a:cs typeface="Times New Roman" pitchFamily="18" charset="0"/>
              </a:rPr>
              <a:t> </a:t>
            </a:r>
            <a:r>
              <a:rPr lang="ru-RU" sz="2800" dirty="0" err="1" smtClean="0">
                <a:latin typeface="Calibri" pitchFamily="34" charset="0"/>
                <a:ea typeface="Times New Roman" pitchFamily="18" charset="0"/>
                <a:cs typeface="Times New Roman" pitchFamily="18" charset="0"/>
              </a:rPr>
              <a:t>пожовклого</a:t>
            </a:r>
            <a:r>
              <a:rPr lang="ru-RU" sz="2800" dirty="0" smtClean="0">
                <a:latin typeface="Calibri" pitchFamily="34" charset="0"/>
                <a:ea typeface="Times New Roman" pitchFamily="18" charset="0"/>
                <a:cs typeface="Times New Roman" pitchFamily="18" charset="0"/>
              </a:rPr>
              <a:t> куща - </a:t>
            </a:r>
            <a:r>
              <a:rPr lang="ru-RU" sz="2800" dirty="0" err="1" smtClean="0">
                <a:latin typeface="Calibri" pitchFamily="34" charset="0"/>
                <a:ea typeface="Times New Roman" pitchFamily="18" charset="0"/>
                <a:cs typeface="Times New Roman" pitchFamily="18" charset="0"/>
              </a:rPr>
              <a:t>кулемет</a:t>
            </a:r>
            <a:r>
              <a:rPr lang="ru-RU" sz="2800" dirty="0" smtClean="0">
                <a:latin typeface="Calibri" pitchFamily="34" charset="0"/>
                <a:ea typeface="Times New Roman" pitchFamily="18" charset="0"/>
                <a:cs typeface="Times New Roman" pitchFamily="18" charset="0"/>
              </a:rPr>
              <a:t> противника".</a:t>
            </a:r>
            <a:endParaRPr lang="ru-RU" sz="2800" dirty="0" smtClean="0">
              <a:latin typeface="Arial" pitchFamily="34" charset="0"/>
              <a:cs typeface="Arial" pitchFamily="34" charset="0"/>
            </a:endParaRPr>
          </a:p>
          <a:p>
            <a:pPr lvl="0" indent="449263" algn="just" eaLnBrk="0" fontAlgn="base" hangingPunct="0">
              <a:spcBef>
                <a:spcPct val="0"/>
              </a:spcBef>
              <a:spcAft>
                <a:spcPct val="0"/>
              </a:spcAft>
              <a:tabLst>
                <a:tab pos="457200" algn="l"/>
              </a:tabLst>
            </a:pPr>
            <a:endParaRPr lang="ru-RU" sz="2800" b="1" dirty="0" smtClean="0">
              <a:latin typeface="Calibri" pitchFamily="34" charset="0"/>
              <a:ea typeface="Times New Roman" pitchFamily="18" charset="0"/>
              <a:cs typeface="Times New Roman" pitchFamily="18" charset="0"/>
            </a:endParaRPr>
          </a:p>
          <a:p>
            <a:pPr lvl="0" indent="449263" algn="just" eaLnBrk="0" fontAlgn="base" hangingPunct="0">
              <a:spcBef>
                <a:spcPct val="0"/>
              </a:spcBef>
              <a:spcAft>
                <a:spcPct val="0"/>
              </a:spcAft>
              <a:tabLst>
                <a:tab pos="457200" algn="l"/>
              </a:tabLst>
            </a:pPr>
            <a:r>
              <a:rPr lang="ru-RU" sz="2800" b="1" dirty="0" err="1" smtClean="0">
                <a:latin typeface="Calibri" pitchFamily="34" charset="0"/>
                <a:ea typeface="Times New Roman" pitchFamily="18" charset="0"/>
                <a:cs typeface="Times New Roman" pitchFamily="18" charset="0"/>
              </a:rPr>
              <a:t>Спостереження</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є</a:t>
            </a:r>
            <a:r>
              <a:rPr lang="ru-RU" sz="2800" b="1" dirty="0" smtClean="0">
                <a:latin typeface="Calibri" pitchFamily="34" charset="0"/>
                <a:ea typeface="Times New Roman" pitchFamily="18" charset="0"/>
                <a:cs typeface="Times New Roman" pitchFamily="18" charset="0"/>
              </a:rPr>
              <a:t> одним </a:t>
            </a:r>
            <a:r>
              <a:rPr lang="ru-RU" sz="2800" b="1" dirty="0" err="1" smtClean="0">
                <a:latin typeface="Calibri" pitchFamily="34" charset="0"/>
                <a:ea typeface="Times New Roman" pitchFamily="18" charset="0"/>
                <a:cs typeface="Times New Roman" pitchFamily="18" charset="0"/>
              </a:rPr>
              <a:t>з</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основних</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способів</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ведення</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розвідки</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від</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якої</a:t>
            </a:r>
            <a:r>
              <a:rPr lang="ru-RU" sz="2800" b="1" dirty="0" smtClean="0">
                <a:latin typeface="Calibri" pitchFamily="34" charset="0"/>
                <a:ea typeface="Times New Roman" pitchFamily="18" charset="0"/>
                <a:cs typeface="Times New Roman" pitchFamily="18" charset="0"/>
              </a:rPr>
              <a:t>, як </a:t>
            </a:r>
            <a:r>
              <a:rPr lang="ru-RU" sz="2800" b="1" dirty="0" err="1" smtClean="0">
                <a:latin typeface="Calibri" pitchFamily="34" charset="0"/>
                <a:ea typeface="Times New Roman" pitchFamily="18" charset="0"/>
                <a:cs typeface="Times New Roman" pitchFamily="18" charset="0"/>
              </a:rPr>
              <a:t>відомо</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залежить</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успіх</a:t>
            </a:r>
            <a:r>
              <a:rPr lang="ru-RU" sz="2800" b="1" dirty="0" smtClean="0">
                <a:latin typeface="Calibri" pitchFamily="34" charset="0"/>
                <a:ea typeface="Times New Roman" pitchFamily="18" charset="0"/>
                <a:cs typeface="Times New Roman" pitchFamily="18" charset="0"/>
              </a:rPr>
              <a:t> бою, а </a:t>
            </a:r>
            <a:r>
              <a:rPr lang="ru-RU" sz="2800" b="1" dirty="0" err="1" smtClean="0">
                <a:latin typeface="Calibri" pitchFamily="34" charset="0"/>
                <a:ea typeface="Times New Roman" pitchFamily="18" charset="0"/>
                <a:cs typeface="Times New Roman" pitchFamily="18" charset="0"/>
              </a:rPr>
              <a:t>отже</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дії</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солдата-спостерігача</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повинні</a:t>
            </a:r>
            <a:r>
              <a:rPr lang="ru-RU" sz="2800" b="1" dirty="0" smtClean="0">
                <a:latin typeface="Calibri" pitchFamily="34" charset="0"/>
                <a:ea typeface="Times New Roman" pitchFamily="18" charset="0"/>
                <a:cs typeface="Times New Roman" pitchFamily="18" charset="0"/>
              </a:rPr>
              <a:t> бути </a:t>
            </a:r>
            <a:r>
              <a:rPr lang="ru-RU" sz="2800" b="1" dirty="0" err="1" smtClean="0">
                <a:latin typeface="Calibri" pitchFamily="34" charset="0"/>
                <a:ea typeface="Times New Roman" pitchFamily="18" charset="0"/>
                <a:cs typeface="Times New Roman" pitchFamily="18" charset="0"/>
              </a:rPr>
              <a:t>грамотними</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і</a:t>
            </a:r>
            <a:r>
              <a:rPr lang="ru-RU" sz="2800" b="1" dirty="0" smtClean="0">
                <a:latin typeface="Calibri" pitchFamily="34" charset="0"/>
                <a:ea typeface="Times New Roman" pitchFamily="18" charset="0"/>
                <a:cs typeface="Times New Roman" pitchFamily="18" charset="0"/>
              </a:rPr>
              <a:t> </a:t>
            </a:r>
            <a:r>
              <a:rPr lang="ru-RU" sz="2800" b="1" dirty="0" err="1" smtClean="0">
                <a:latin typeface="Calibri" pitchFamily="34" charset="0"/>
                <a:ea typeface="Times New Roman" pitchFamily="18" charset="0"/>
                <a:cs typeface="Times New Roman" pitchFamily="18" charset="0"/>
              </a:rPr>
              <a:t>вмілими</a:t>
            </a:r>
            <a:r>
              <a:rPr lang="ru-RU" sz="2800" b="1" dirty="0" smtClean="0">
                <a:latin typeface="Calibri" pitchFamily="34" charset="0"/>
                <a:ea typeface="Times New Roman" pitchFamily="18" charset="0"/>
                <a:cs typeface="Times New Roman" pitchFamily="18" charset="0"/>
              </a:rPr>
              <a:t>.</a:t>
            </a:r>
            <a:endParaRPr kumimoji="0" lang="ru-RU" sz="2800" b="1"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 xmlns:p14="http://schemas.microsoft.com/office/powerpoint/2010/main" val="1601628347"/>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6386" name="Rectangle 2"/>
          <p:cNvSpPr>
            <a:spLocks noChangeArrowheads="1"/>
          </p:cNvSpPr>
          <p:nvPr/>
        </p:nvSpPr>
        <p:spPr bwMode="auto">
          <a:xfrm>
            <a:off x="1485900" y="404664"/>
            <a:ext cx="9886523"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ІНДИВІДУАЛЬНА ТАКТИКА СОЛДАТА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200" b="0" i="0" u="none" strike="noStrike" cap="none" normalizeH="0" baseline="0" dirty="0" smtClean="0">
                <a:ln>
                  <a:noFill/>
                </a:ln>
                <a:effectLst/>
                <a:latin typeface="Times New Roman" pitchFamily="18" charset="0"/>
                <a:ea typeface="Calibri" pitchFamily="34" charset="0"/>
                <a:cs typeface="Times New Roman" pitchFamily="18" charset="0"/>
              </a:rPr>
              <a:t>В основі індивідуальних дій солдата в населеному пункті лежить так зване «лівостороннє правило». Його суть полягає в тому, що людині - правші зручніше і швидше вдаються всі дії, пов’язані з поворотом вліво, ніж дії, пов’язані з поворотом вправо. Солдат значно швидше стріляє в умовах, коли потрібно рухатися або розвертатися вліво і набагато важче і менш результативно - коли з розворотом вправо.</a:t>
            </a:r>
            <a:r>
              <a:rPr kumimoji="0" lang="ru-RU" sz="2200" b="0" i="0" u="none" strike="noStrike" cap="none" normalizeH="0" baseline="0" dirty="0" smtClean="0">
                <a:ln>
                  <a:noFill/>
                </a:ln>
                <a:effectLst/>
                <a:latin typeface="Arial" pitchFamily="34" charset="0"/>
                <a:cs typeface="Arial" pitchFamily="34" charset="0"/>
              </a:rPr>
              <a:t> </a:t>
            </a:r>
          </a:p>
        </p:txBody>
      </p:sp>
      <p:sp>
        <p:nvSpPr>
          <p:cNvPr id="16387" name="Rectangle 3"/>
          <p:cNvSpPr>
            <a:spLocks noChangeArrowheads="1"/>
          </p:cNvSpPr>
          <p:nvPr/>
        </p:nvSpPr>
        <p:spPr bwMode="auto">
          <a:xfrm>
            <a:off x="1391115" y="3188539"/>
            <a:ext cx="1017312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a:t>
            </a:r>
            <a:r>
              <a:rPr kumimoji="0" lang="uk-UA"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вибір укриття для стрільби</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Укриття повинно знаходитися зліва від вас, </a:t>
            </a:r>
            <a:r>
              <a:rPr kumimoji="0" lang="uk-UA"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закриваючи корпус і більшу частину голови</a:t>
            </a:r>
            <a:r>
              <a:rPr kumimoji="0" lang="uk-UA"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такому випадку зустрічному вогню залишаються відкритими руки, плече і менша частина голови. Якщо ж укриття буде розташоване праворуч, доведеться стріляти з упором приклада в ліве плече, що незвично і незручно, проте тільки так ви будете максимально укриті. В даному випадку якщо вам захочеться стріляти з упором приклада в праве плече, ви </a:t>
            </a:r>
            <a:r>
              <a:rPr kumimoji="0" lang="uk-UA"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відкриєте під вогонь противника значну частину тулуба і всю голову</a:t>
            </a:r>
            <a:r>
              <a:rPr kumimoji="0" lang="uk-UA"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Стріляти поверх укриття також буде невірним рішенням</a:t>
            </a:r>
            <a:r>
              <a:rPr kumimoji="0" lang="uk-UA"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цьому разі ви відкриваєте під вогонь противника голову плечі і частину корпусу.</a:t>
            </a:r>
            <a:endParaRPr kumimoji="0" lang="uk-UA" sz="2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2225" name="Rectangle 1"/>
          <p:cNvSpPr>
            <a:spLocks noChangeArrowheads="1"/>
          </p:cNvSpPr>
          <p:nvPr/>
        </p:nvSpPr>
        <p:spPr bwMode="auto">
          <a:xfrm>
            <a:off x="1413892" y="476672"/>
            <a:ext cx="10270466"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стрільба по декількох цілях</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швидкісній стрільбі по декількох цілях</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зручніше починати стрільбу з крайньої правої цілі,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розвертаючись по ходу стрільби з права наліво.</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При веденні вогню по групі противника, яка рухається фронтально,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першою доцільно вражати ту ціль, яка рухається замикаючою в групі, з подальшим перенесенням вогню на цілі, що йдуть попереду.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такій ситуації противник не відразу помітить, що потрапив під ваш вогонь, і ви зможете вразити кілька цілей до того, як противник дасть організований опір.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Якщо ж першою вразите ціль в голові групи, то противник миттєво заляже, розосередиться і відкриє вогонь у відповідь.</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Якщо перед вами кілька солдатів противника тікають на повний зріст і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один заліг за укриттям та веде вогонь, то, в першу чергу, потрібно знищити того, хто стріляє,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не спокушатися легкою і крупною ціллю.</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2225" name="Rectangle 1"/>
          <p:cNvSpPr>
            <a:spLocks noChangeArrowheads="1"/>
          </p:cNvSpPr>
          <p:nvPr/>
        </p:nvSpPr>
        <p:spPr bwMode="auto">
          <a:xfrm>
            <a:off x="1487101" y="572668"/>
            <a:ext cx="10270466"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uk-UA" sz="2400" b="1" dirty="0" smtClean="0">
                <a:latin typeface="Times New Roman" pitchFamily="18" charset="0"/>
                <a:ea typeface="Calibri" pitchFamily="34" charset="0"/>
                <a:cs typeface="Times New Roman" pitchFamily="18" charset="0"/>
              </a:rPr>
              <a:t>в)</a:t>
            </a:r>
            <a:r>
              <a:rPr lang="uk-UA" sz="2400" dirty="0" smtClean="0">
                <a:latin typeface="Times New Roman" pitchFamily="18" charset="0"/>
                <a:ea typeface="Calibri" pitchFamily="34" charset="0"/>
                <a:cs typeface="Times New Roman" pitchFamily="18" charset="0"/>
              </a:rPr>
              <a:t> </a:t>
            </a:r>
            <a:r>
              <a:rPr lang="uk-UA" sz="2400" b="1" dirty="0" smtClean="0">
                <a:latin typeface="Times New Roman" pitchFamily="18" charset="0"/>
                <a:ea typeface="Calibri" pitchFamily="34" charset="0"/>
                <a:cs typeface="Times New Roman" pitchFamily="18" charset="0"/>
              </a:rPr>
              <a:t>дії солдата при раптовій зустрічі з групою противника на близькій дистанції</a:t>
            </a:r>
            <a:endParaRPr lang="ru-RU" sz="2400" dirty="0" smtClean="0">
              <a:latin typeface="Arial" pitchFamily="34" charset="0"/>
              <a:cs typeface="Arial" pitchFamily="34" charset="0"/>
            </a:endParaRPr>
          </a:p>
          <a:p>
            <a:pPr lvl="0" eaLnBrk="0" fontAlgn="base" hangingPunct="0">
              <a:spcBef>
                <a:spcPct val="0"/>
              </a:spcBef>
              <a:spcAft>
                <a:spcPct val="0"/>
              </a:spcAft>
            </a:pPr>
            <a:r>
              <a:rPr lang="uk-UA" sz="2400" b="1" dirty="0" smtClean="0">
                <a:latin typeface="Times New Roman" pitchFamily="18" charset="0"/>
                <a:ea typeface="Calibri" pitchFamily="34" charset="0"/>
                <a:cs typeface="Times New Roman" pitchFamily="18" charset="0"/>
              </a:rPr>
              <a:t>	Назад бігти не можна </a:t>
            </a:r>
            <a:r>
              <a:rPr lang="uk-UA" sz="2400" b="1" dirty="0" smtClean="0">
                <a:ea typeface="Calibri" pitchFamily="34" charset="0"/>
                <a:cs typeface="Times New Roman" pitchFamily="18" charset="0"/>
              </a:rPr>
              <a:t>–</a:t>
            </a:r>
            <a:r>
              <a:rPr lang="uk-UA" sz="2400" b="1" dirty="0" smtClean="0">
                <a:latin typeface="Times New Roman" pitchFamily="18" charset="0"/>
                <a:ea typeface="Calibri" pitchFamily="34" charset="0"/>
                <a:cs typeface="Times New Roman" pitchFamily="18" charset="0"/>
              </a:rPr>
              <a:t> розстріляють в спину миттєво.    </a:t>
            </a:r>
            <a:r>
              <a:rPr lang="uk-UA" sz="2400" dirty="0" smtClean="0">
                <a:latin typeface="Times New Roman" pitchFamily="18" charset="0"/>
                <a:ea typeface="Calibri" pitchFamily="34" charset="0"/>
                <a:cs typeface="Times New Roman" pitchFamily="18" charset="0"/>
              </a:rPr>
              <a:t>Потрібно діяти наступним чином:</a:t>
            </a:r>
            <a:endParaRPr lang="ru-RU" sz="2400" dirty="0" smtClean="0">
              <a:latin typeface="Arial" pitchFamily="34" charset="0"/>
              <a:cs typeface="Arial" pitchFamily="34" charset="0"/>
            </a:endParaRPr>
          </a:p>
          <a:p>
            <a:pPr lvl="0" eaLnBrk="0" fontAlgn="base" hangingPunct="0">
              <a:spcBef>
                <a:spcPct val="0"/>
              </a:spcBef>
              <a:spcAft>
                <a:spcPct val="0"/>
              </a:spcAft>
            </a:pPr>
            <a:r>
              <a:rPr lang="uk-UA" sz="2400" dirty="0" smtClean="0">
                <a:latin typeface="Times New Roman" pitchFamily="18" charset="0"/>
                <a:ea typeface="Calibri" pitchFamily="34" charset="0"/>
                <a:cs typeface="Times New Roman" pitchFamily="18" charset="0"/>
              </a:rPr>
              <a:t>	</a:t>
            </a:r>
            <a:r>
              <a:rPr lang="uk-UA" sz="2400" b="1" dirty="0" smtClean="0">
                <a:latin typeface="Times New Roman" pitchFamily="18" charset="0"/>
                <a:ea typeface="Calibri" pitchFamily="34" charset="0"/>
                <a:cs typeface="Times New Roman" pitchFamily="18" charset="0"/>
              </a:rPr>
              <a:t>негайно відкрити вогонь у бік противника</a:t>
            </a:r>
            <a:r>
              <a:rPr lang="uk-UA" sz="2400" dirty="0" smtClean="0">
                <a:latin typeface="Times New Roman" pitchFamily="18" charset="0"/>
                <a:ea typeface="Calibri" pitchFamily="34" charset="0"/>
                <a:cs typeface="Times New Roman" pitchFamily="18" charset="0"/>
              </a:rPr>
              <a:t>, при цьому </a:t>
            </a:r>
            <a:r>
              <a:rPr lang="uk-UA" sz="2400" b="1" dirty="0" smtClean="0">
                <a:latin typeface="Times New Roman" pitchFamily="18" charset="0"/>
                <a:ea typeface="Calibri" pitchFamily="34" charset="0"/>
                <a:cs typeface="Times New Roman" pitchFamily="18" charset="0"/>
              </a:rPr>
              <a:t>стріляти якомога частіше і швидше;</a:t>
            </a:r>
            <a:endParaRPr lang="ru-RU" sz="2400" dirty="0" smtClean="0">
              <a:latin typeface="Arial" pitchFamily="34" charset="0"/>
              <a:cs typeface="Arial" pitchFamily="34" charset="0"/>
            </a:endParaRPr>
          </a:p>
          <a:p>
            <a:pPr lvl="0" eaLnBrk="0" fontAlgn="base" hangingPunct="0">
              <a:spcBef>
                <a:spcPct val="0"/>
              </a:spcBef>
              <a:spcAft>
                <a:spcPct val="0"/>
              </a:spcAft>
            </a:pPr>
            <a:r>
              <a:rPr lang="uk-UA" sz="2400" b="1" dirty="0" smtClean="0">
                <a:latin typeface="Times New Roman" pitchFamily="18" charset="0"/>
                <a:ea typeface="Calibri" pitchFamily="34" charset="0"/>
                <a:cs typeface="Times New Roman" pitchFamily="18" charset="0"/>
              </a:rPr>
              <a:t>	одночасно переміщатися вперед до противника і вправо від нього (вліво від вас). </a:t>
            </a:r>
            <a:r>
              <a:rPr lang="uk-UA" sz="2400" dirty="0" smtClean="0">
                <a:latin typeface="Times New Roman" pitchFamily="18" charset="0"/>
                <a:ea typeface="Calibri" pitchFamily="34" charset="0"/>
                <a:cs typeface="Times New Roman" pitchFamily="18" charset="0"/>
              </a:rPr>
              <a:t>При цьому члени групи противника будуть змушені повертатися для стрільби зліва направо, направляючи зброю в спини один одному і являючи собою прекрасну групову мішень;</a:t>
            </a:r>
            <a:endParaRPr lang="ru-RU" sz="2400" dirty="0" smtClean="0">
              <a:latin typeface="Arial" pitchFamily="34" charset="0"/>
              <a:cs typeface="Arial" pitchFamily="34" charset="0"/>
            </a:endParaRPr>
          </a:p>
          <a:p>
            <a:pPr lvl="0" eaLnBrk="0" fontAlgn="base" hangingPunct="0">
              <a:spcBef>
                <a:spcPct val="0"/>
              </a:spcBef>
              <a:spcAft>
                <a:spcPct val="0"/>
              </a:spcAft>
            </a:pPr>
            <a:r>
              <a:rPr lang="uk-UA" sz="2400" dirty="0" smtClean="0">
                <a:latin typeface="Times New Roman" pitchFamily="18" charset="0"/>
                <a:ea typeface="Calibri" pitchFamily="34" charset="0"/>
                <a:cs typeface="Times New Roman" pitchFamily="18" charset="0"/>
              </a:rPr>
              <a:t>	наблизившись до противника, на ходу розстрілюйте ціль </a:t>
            </a:r>
            <a:r>
              <a:rPr lang="uk-UA" sz="2400" dirty="0" smtClean="0">
                <a:ea typeface="Calibri" pitchFamily="34" charset="0"/>
                <a:cs typeface="Times New Roman" pitchFamily="18" charset="0"/>
              </a:rPr>
              <a:t>«</a:t>
            </a:r>
            <a:r>
              <a:rPr lang="uk-UA" sz="2400" dirty="0" err="1" smtClean="0">
                <a:latin typeface="Times New Roman" pitchFamily="18" charset="0"/>
                <a:ea typeface="Calibri" pitchFamily="34" charset="0"/>
                <a:cs typeface="Times New Roman" pitchFamily="18" charset="0"/>
              </a:rPr>
              <a:t>навскидку</a:t>
            </a:r>
            <a:r>
              <a:rPr lang="uk-UA" sz="2400" dirty="0" smtClean="0">
                <a:ea typeface="Calibri" pitchFamily="34" charset="0"/>
                <a:cs typeface="Times New Roman" pitchFamily="18" charset="0"/>
              </a:rPr>
              <a:t>»</a:t>
            </a:r>
            <a:r>
              <a:rPr lang="uk-UA" sz="2400" dirty="0" smtClean="0">
                <a:latin typeface="Times New Roman" pitchFamily="18" charset="0"/>
                <a:ea typeface="Calibri" pitchFamily="34" charset="0"/>
                <a:cs typeface="Times New Roman" pitchFamily="18" charset="0"/>
              </a:rPr>
              <a:t>, </a:t>
            </a:r>
            <a:r>
              <a:rPr lang="uk-UA" sz="2400" b="1" dirty="0" smtClean="0">
                <a:latin typeface="Times New Roman" pitchFamily="18" charset="0"/>
                <a:ea typeface="Calibri" pitchFamily="34" charset="0"/>
                <a:cs typeface="Times New Roman" pitchFamily="18" charset="0"/>
              </a:rPr>
              <a:t>при цьому стріляйте низько </a:t>
            </a:r>
            <a:r>
              <a:rPr lang="uk-UA" sz="2400" b="1" dirty="0" smtClean="0">
                <a:ea typeface="Calibri" pitchFamily="34" charset="0"/>
                <a:cs typeface="Times New Roman" pitchFamily="18" charset="0"/>
              </a:rPr>
              <a:t>–</a:t>
            </a:r>
            <a:r>
              <a:rPr lang="uk-UA" sz="2400" b="1" dirty="0" smtClean="0">
                <a:latin typeface="Times New Roman" pitchFamily="18" charset="0"/>
                <a:ea typeface="Calibri" pitchFamily="34" charset="0"/>
                <a:cs typeface="Times New Roman" pitchFamily="18" charset="0"/>
              </a:rPr>
              <a:t> краще рикошет, </a:t>
            </a:r>
            <a:r>
              <a:rPr lang="uk-UA" sz="2400" dirty="0" smtClean="0">
                <a:latin typeface="Times New Roman" pitchFamily="18" charset="0"/>
                <a:ea typeface="Calibri" pitchFamily="34" charset="0"/>
                <a:cs typeface="Times New Roman" pitchFamily="18" charset="0"/>
              </a:rPr>
              <a:t>ніж не попасти в ціль зовсім; </a:t>
            </a:r>
          </a:p>
          <a:p>
            <a:pPr lvl="0" eaLnBrk="0" fontAlgn="base" hangingPunct="0">
              <a:spcBef>
                <a:spcPct val="0"/>
              </a:spcBef>
              <a:spcAft>
                <a:spcPct val="0"/>
              </a:spcAft>
            </a:pPr>
            <a:r>
              <a:rPr lang="uk-UA" sz="2400" dirty="0" smtClean="0">
                <a:latin typeface="Times New Roman" pitchFamily="18" charset="0"/>
                <a:ea typeface="Calibri" pitchFamily="34" charset="0"/>
                <a:cs typeface="Times New Roman" pitchFamily="18" charset="0"/>
              </a:rPr>
              <a:t>	дійте якомога швидше. </a:t>
            </a:r>
            <a:r>
              <a:rPr lang="uk-UA" sz="2400" b="1" dirty="0" smtClean="0">
                <a:latin typeface="Times New Roman" pitchFamily="18" charset="0"/>
                <a:ea typeface="Calibri" pitchFamily="34" charset="0"/>
                <a:cs typeface="Times New Roman" pitchFamily="18" charset="0"/>
              </a:rPr>
              <a:t>Перші секунди не шкодуйте патронів, поки стріляєте, боковим зором намітьте собі місце, де можна укритися від вогню і перезарядити зброю – залишайте ініціативу за собою.</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2225" name="Rectangle 1"/>
          <p:cNvSpPr>
            <a:spLocks noChangeArrowheads="1"/>
          </p:cNvSpPr>
          <p:nvPr/>
        </p:nvSpPr>
        <p:spPr bwMode="auto">
          <a:xfrm>
            <a:off x="1487101" y="326448"/>
            <a:ext cx="10270466"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uk-UA" sz="2200" b="1" dirty="0" smtClean="0"/>
              <a:t>г)</a:t>
            </a:r>
            <a:r>
              <a:rPr lang="uk-UA" sz="2200" dirty="0" smtClean="0"/>
              <a:t> </a:t>
            </a:r>
            <a:r>
              <a:rPr lang="uk-UA" sz="2200" b="1" dirty="0" smtClean="0"/>
              <a:t>дії солдата при потраплянні під раптовий вогонь противника</a:t>
            </a:r>
            <a:endParaRPr lang="ru-RU" sz="2200" dirty="0" smtClean="0"/>
          </a:p>
          <a:p>
            <a:pPr algn="just"/>
            <a:r>
              <a:rPr lang="uk-UA" sz="2200" b="1" dirty="0" smtClean="0"/>
              <a:t>	Стояти не можна. </a:t>
            </a:r>
            <a:r>
              <a:rPr lang="uk-UA" sz="2200" dirty="0" smtClean="0"/>
              <a:t>Потрібно рухатися від укриття до укриття. Зорієнтуйтеся. Не дайте можливості противнику пристрілятися, </a:t>
            </a:r>
            <a:r>
              <a:rPr lang="uk-UA" sz="2200" b="1" dirty="0" smtClean="0"/>
              <a:t>переміщайтеся вліво, змушуючи противника розвертатися для стрільби вправо.</a:t>
            </a:r>
            <a:r>
              <a:rPr lang="uk-UA" sz="2200" dirty="0" smtClean="0"/>
              <a:t> По можливості виводьте противника на візуальний контакт проти сонця, кидайте гранати, не давайте противнику вести прицільний вогонь і взагалі підняти голову. Нав’язуйте йому свої умови. Якщо виявилися беззбройним, від прямого вогню відходьте різко вліво від себе, пригнувшись, </a:t>
            </a:r>
            <a:r>
              <a:rPr lang="uk-UA" sz="2200" dirty="0" err="1" smtClean="0"/>
              <a:t>зигзагами</a:t>
            </a:r>
            <a:r>
              <a:rPr lang="uk-UA" sz="2200" dirty="0" smtClean="0"/>
              <a:t> до найближчого укриття.</a:t>
            </a:r>
            <a:endParaRPr lang="ru-RU" sz="2200" dirty="0" smtClean="0"/>
          </a:p>
          <a:p>
            <a:pPr algn="just"/>
            <a:r>
              <a:rPr lang="uk-UA" sz="2200" dirty="0" smtClean="0"/>
              <a:t>	Якщо ви </a:t>
            </a:r>
            <a:r>
              <a:rPr lang="uk-UA" sz="2200" b="1" dirty="0" smtClean="0"/>
              <a:t>раптово потрапили під вогонь </a:t>
            </a:r>
            <a:r>
              <a:rPr lang="uk-UA" sz="2200" dirty="0" smtClean="0"/>
              <a:t>противника,</a:t>
            </a:r>
            <a:r>
              <a:rPr lang="uk-UA" sz="2200" b="1" dirty="0" smtClean="0"/>
              <a:t> відразу ж падайте і відповзайте за будь-яке можливе укриття, </a:t>
            </a:r>
            <a:r>
              <a:rPr lang="uk-UA" sz="2200" dirty="0" smtClean="0"/>
              <a:t>одночасно готуючись до бою. Краще розбиратися в ситуації і приймати рішення, перебуваючи у відносній безпеці. </a:t>
            </a:r>
            <a:endParaRPr lang="ru-RU" sz="2200" dirty="0" smtClean="0"/>
          </a:p>
          <a:p>
            <a:pPr algn="just"/>
            <a:r>
              <a:rPr lang="uk-UA" sz="2200" dirty="0" smtClean="0"/>
              <a:t>	Якщо </a:t>
            </a:r>
            <a:r>
              <a:rPr lang="uk-UA" sz="2200" b="1" dirty="0" smtClean="0"/>
              <a:t>військовослужбовець</a:t>
            </a:r>
            <a:r>
              <a:rPr lang="uk-UA" sz="2200" dirty="0" smtClean="0"/>
              <a:t>, з яким ви пересувалися по вулиці і потрапили під раптовий вогонь противника </a:t>
            </a:r>
            <a:r>
              <a:rPr lang="uk-UA" sz="2200" b="1" dirty="0" smtClean="0"/>
              <a:t>поранений –</a:t>
            </a:r>
            <a:r>
              <a:rPr lang="uk-UA" sz="2200" dirty="0" smtClean="0"/>
              <a:t> </a:t>
            </a:r>
            <a:r>
              <a:rPr lang="uk-UA" sz="2200" b="1" dirty="0" smtClean="0"/>
              <a:t>не намагайтеся надавати йому допомогу негайно, інакше ви ризикуєте </a:t>
            </a:r>
            <a:r>
              <a:rPr lang="uk-UA" sz="2200" dirty="0" smtClean="0"/>
              <a:t>опинитися лежачим поруч з ним з ще більш важким пораненням. </a:t>
            </a:r>
            <a:r>
              <a:rPr lang="uk-UA" sz="2200" b="1" dirty="0" smtClean="0"/>
              <a:t>Спочатку сховайтеся за укриття та зорієнтуйтеся в обстановці…</a:t>
            </a:r>
            <a:endParaRPr lang="ru-RU" sz="2200" dirty="0" smtClean="0"/>
          </a:p>
          <a:p>
            <a:pPr lvl="0" eaLnBrk="0" fontAlgn="base" hangingPunct="0">
              <a:spcBef>
                <a:spcPct val="0"/>
              </a:spcBef>
              <a:spcAft>
                <a:spcPct val="0"/>
              </a:spcAf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804" y="836712"/>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2225" name="Rectangle 1"/>
          <p:cNvSpPr>
            <a:spLocks noChangeArrowheads="1"/>
          </p:cNvSpPr>
          <p:nvPr/>
        </p:nvSpPr>
        <p:spPr bwMode="auto">
          <a:xfrm>
            <a:off x="1341884" y="620108"/>
            <a:ext cx="6960199"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uk-UA" sz="2200" dirty="0" smtClean="0"/>
              <a:t>Щоб </a:t>
            </a:r>
            <a:r>
              <a:rPr lang="uk-UA" sz="2200" b="1" dirty="0" smtClean="0"/>
              <a:t>захиститися від ручної гранати, яка впала поруч, </a:t>
            </a:r>
            <a:r>
              <a:rPr lang="uk-UA" sz="2200" dirty="0" smtClean="0"/>
              <a:t>потрібно впасти головою в бік гранати, голову (якщо немає каски) прикрити долонями, відкрити рот, щоб не отримати баротравму від вибухової хвилі. Перший, хто побачив гранату, подає сигнал: «Граната праворуч (ліворуч, позаду, спереду)».</a:t>
            </a:r>
            <a:endParaRPr lang="ru-RU" sz="2200" dirty="0" smtClean="0"/>
          </a:p>
          <a:p>
            <a:pPr algn="just"/>
            <a:r>
              <a:rPr lang="uk-UA" sz="2200" dirty="0" smtClean="0"/>
              <a:t>Вам доведеться багато стріляти фактично на бігу. При такій стрільбі </a:t>
            </a:r>
            <a:r>
              <a:rPr lang="uk-UA" sz="2200" b="1" dirty="0" smtClean="0"/>
              <a:t>намагайтеся натискати на спусковий гачок в одноопорній фазі – в</a:t>
            </a:r>
            <a:r>
              <a:rPr lang="uk-UA" sz="2200" dirty="0" smtClean="0"/>
              <a:t> </a:t>
            </a:r>
            <a:r>
              <a:rPr lang="uk-UA" sz="2200" b="1" dirty="0" smtClean="0"/>
              <a:t>момент переносу ноги.</a:t>
            </a:r>
            <a:r>
              <a:rPr lang="uk-UA" sz="2200" dirty="0" smtClean="0"/>
              <a:t> Коли нога опускається на землю, це викликає сильний струс корпусу і зниження точності стрільби. Важливо пам’ятати, що коли ви поєднуєте рух зі стрільбою, потрібно завжди бачити землю під ногами і ніколи не ступати навмання.</a:t>
            </a:r>
            <a:endParaRPr lang="ru-RU" sz="2200" dirty="0" smtClean="0"/>
          </a:p>
          <a:p>
            <a:pPr lvl="0" eaLnBrk="0" fontAlgn="base" hangingPunct="0">
              <a:spcBef>
                <a:spcPct val="0"/>
              </a:spcBef>
              <a:spcAft>
                <a:spcPct val="0"/>
              </a:spcAft>
            </a:pP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3253" name="Picture 5" descr="C:\Users\USER\Desktop\images.jpg"/>
          <p:cNvPicPr>
            <a:picLocks noChangeAspect="1" noChangeArrowheads="1"/>
          </p:cNvPicPr>
          <p:nvPr/>
        </p:nvPicPr>
        <p:blipFill>
          <a:blip r:embed="rId2" cstate="print"/>
          <a:srcRect/>
          <a:stretch>
            <a:fillRect/>
          </a:stretch>
        </p:blipFill>
        <p:spPr bwMode="auto">
          <a:xfrm>
            <a:off x="8470676" y="1124744"/>
            <a:ext cx="3491590" cy="1944216"/>
          </a:xfrm>
          <a:prstGeom prst="rect">
            <a:avLst/>
          </a:prstGeom>
          <a:noFill/>
        </p:spPr>
      </p:pic>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2225" name="Rectangle 1"/>
          <p:cNvSpPr>
            <a:spLocks noChangeArrowheads="1"/>
          </p:cNvSpPr>
          <p:nvPr/>
        </p:nvSpPr>
        <p:spPr bwMode="auto">
          <a:xfrm>
            <a:off x="1773932" y="548680"/>
            <a:ext cx="9982509" cy="18928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uk-UA" sz="1950" b="1" dirty="0" smtClean="0"/>
              <a:t>д)</a:t>
            </a:r>
            <a:r>
              <a:rPr lang="uk-UA" sz="1950" dirty="0" smtClean="0"/>
              <a:t> </a:t>
            </a:r>
            <a:r>
              <a:rPr lang="uk-UA" sz="1950" b="1" dirty="0" smtClean="0"/>
              <a:t>огинання будівель (споруд)</a:t>
            </a:r>
            <a:endParaRPr lang="ru-RU" sz="1950" dirty="0" smtClean="0"/>
          </a:p>
          <a:p>
            <a:pPr algn="just"/>
            <a:r>
              <a:rPr lang="uk-UA" sz="1950" b="1" dirty="0" smtClean="0"/>
              <a:t>Будівлі (споруди) потрібно огинати тільки праворуч, </a:t>
            </a:r>
            <a:r>
              <a:rPr lang="uk-UA" sz="1950" dirty="0" smtClean="0"/>
              <a:t>при цьому автомат буде у вас з правого боку і ви будете мати перевагу, противник буде змушений вести вогонь опираючи зброю прикладом в ліве плече, або ж  він буде стріляти опираючи автомат в праве плече, але не прицільно і незручно, при цьому підставляти під вогонь голову, плечі і значну частину корпусу.</a:t>
            </a:r>
            <a:endParaRPr lang="ru-RU" sz="1950" dirty="0" smtClean="0"/>
          </a:p>
        </p:txBody>
      </p:sp>
      <p:sp>
        <p:nvSpPr>
          <p:cNvPr id="9" name="Прямоугольник 8"/>
          <p:cNvSpPr/>
          <p:nvPr/>
        </p:nvSpPr>
        <p:spPr>
          <a:xfrm>
            <a:off x="1053852" y="2708920"/>
            <a:ext cx="10462437" cy="3693319"/>
          </a:xfrm>
          <a:prstGeom prst="rect">
            <a:avLst/>
          </a:prstGeom>
        </p:spPr>
        <p:txBody>
          <a:bodyPr wrap="square">
            <a:spAutoFit/>
          </a:bodyPr>
          <a:lstStyle/>
          <a:p>
            <a:pPr algn="just"/>
            <a:r>
              <a:rPr lang="uk-UA" sz="1950" b="1" dirty="0" smtClean="0"/>
              <a:t>е)</a:t>
            </a:r>
            <a:r>
              <a:rPr lang="uk-UA" sz="1950" dirty="0" smtClean="0"/>
              <a:t> </a:t>
            </a:r>
            <a:r>
              <a:rPr lang="uk-UA" sz="1950" b="1" dirty="0" smtClean="0"/>
              <a:t>дії солдата всередині будівель (споруд)</a:t>
            </a:r>
            <a:endParaRPr lang="ru-RU" sz="1950" dirty="0" smtClean="0"/>
          </a:p>
          <a:p>
            <a:pPr algn="just"/>
            <a:r>
              <a:rPr lang="uk-UA" sz="1950" dirty="0" smtClean="0"/>
              <a:t>При діях в будівлі (споруді) </a:t>
            </a:r>
            <a:r>
              <a:rPr lang="uk-UA" sz="1950" b="1" dirty="0" smtClean="0"/>
              <a:t>до джерел шумів потрібно ставитися уважно, а їх напрямку – критично. </a:t>
            </a:r>
            <a:r>
              <a:rPr lang="uk-UA" sz="1950" dirty="0" smtClean="0"/>
              <a:t>Противник може </a:t>
            </a:r>
            <a:r>
              <a:rPr lang="uk-UA" sz="1950" b="1" dirty="0" smtClean="0"/>
              <a:t>відвернути вашу увагу, </a:t>
            </a:r>
            <a:r>
              <a:rPr lang="uk-UA" sz="1950" dirty="0" smtClean="0"/>
              <a:t>кинувши в потрібну йому сторону будь-який предмет. За допомогою шуму вас можуть заманити в пастку. </a:t>
            </a:r>
            <a:r>
              <a:rPr lang="uk-UA" sz="1950" b="1" dirty="0" smtClean="0"/>
              <a:t>Зброя повинна бути направлена в той бік, куди ви дивитесь, а у вузьких місцях – опущеною стволом вниз.</a:t>
            </a:r>
            <a:r>
              <a:rPr lang="uk-UA" sz="1950" dirty="0" smtClean="0"/>
              <a:t>  </a:t>
            </a:r>
            <a:endParaRPr lang="ru-RU" sz="1950" dirty="0" smtClean="0"/>
          </a:p>
          <a:p>
            <a:pPr algn="just"/>
            <a:r>
              <a:rPr lang="uk-UA" sz="1950" dirty="0" smtClean="0"/>
              <a:t>Під час руху по сходах, якщо сходинки дерев’яні, або з іншого матеріалу, що легко пробивається кулею – доцільно здійснити кілька пострілів крізь сходинки для усунення можливої загрози знизу. Конструкція сходів може створювати зорову перегородку, що не дозволяє побачити, що знаходиться внизу. </a:t>
            </a:r>
            <a:r>
              <a:rPr lang="uk-UA" sz="1950" b="1" dirty="0" smtClean="0"/>
              <a:t>Тримайтеся спиною до глухої стіни і просувайтеся, попередньо перевіривши наявність і міцність сходинки. </a:t>
            </a:r>
            <a:r>
              <a:rPr lang="uk-UA" sz="1950" dirty="0" smtClean="0"/>
              <a:t>Будьте готові до того, що противник спробує прошити кулями сходи знизу.</a:t>
            </a:r>
            <a:endParaRPr lang="ru-RU" sz="1950" dirty="0" smtClean="0">
              <a:latin typeface="Arial" pitchFamily="34" charset="0"/>
              <a:cs typeface="Arial" pitchFamily="34" charset="0"/>
            </a:endParaRPr>
          </a:p>
        </p:txBody>
      </p:sp>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6321" name="Rectangle 1"/>
          <p:cNvSpPr>
            <a:spLocks noChangeArrowheads="1"/>
          </p:cNvSpPr>
          <p:nvPr/>
        </p:nvSpPr>
        <p:spPr bwMode="auto">
          <a:xfrm>
            <a:off x="1775057" y="446476"/>
            <a:ext cx="979053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ж)</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особливості використання вогневих засобів</a:t>
            </a:r>
          </a:p>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Гранатомет слід переносити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зі вставленою в ствол гранатою.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Якщо сира, дощова погода, то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гранату і ствольну частину гранатомета потрібно надіти поліетиленовий пакет</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 щоб він не злітав, його можна прикріпити до ствола, обв</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язавши шнурком. Перед пострілом пакет з гранати можна не знімати, він не заважає стрільбі.</a:t>
            </a: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Щоб швидше приготуватися до стрільби і не витрачати час на підкидання автомата до плеча,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слід пересуватися не відриваючи автомата від плеча, ствол при цьому трохи опускається вниз.</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 цього положення стрілець швидше готується до бою і ведення прицільної стрільби.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6322" name="Picture 2" descr="C:\Users\USER\Desktop\images (1).jpg"/>
          <p:cNvPicPr>
            <a:picLocks noChangeAspect="1" noChangeArrowheads="1"/>
          </p:cNvPicPr>
          <p:nvPr/>
        </p:nvPicPr>
        <p:blipFill>
          <a:blip r:embed="rId2" cstate="print"/>
          <a:srcRect/>
          <a:stretch>
            <a:fillRect/>
          </a:stretch>
        </p:blipFill>
        <p:spPr bwMode="auto">
          <a:xfrm>
            <a:off x="3214843" y="5229200"/>
            <a:ext cx="5855125" cy="1296144"/>
          </a:xfrm>
          <a:prstGeom prst="rect">
            <a:avLst/>
          </a:prstGeom>
          <a:noFill/>
        </p:spPr>
      </p:pic>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ru-RU" sz="3600" b="1" dirty="0" smtClean="0">
                <a:latin typeface="Times New Roman" panose="02020603050405020304" pitchFamily="18" charset="0"/>
                <a:cs typeface="Times New Roman" panose="02020603050405020304" pitchFamily="18" charset="0"/>
              </a:rPr>
              <a:t>3</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6321" name="Rectangle 1"/>
          <p:cNvSpPr>
            <a:spLocks noChangeArrowheads="1"/>
          </p:cNvSpPr>
          <p:nvPr/>
        </p:nvSpPr>
        <p:spPr bwMode="auto">
          <a:xfrm>
            <a:off x="1391115" y="-327468"/>
            <a:ext cx="10366452"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uk-UA"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lang="uk-UA" sz="2000" b="1" dirty="0" smtClean="0">
              <a:latin typeface="Times New Roman" pitchFamily="18" charset="0"/>
              <a:ea typeface="Calibri" pitchFamily="34"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Ведучи вогонь з автомата, кулемета, не чекайте повного спустошення магазину.</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Якщо магазин частково спустошений і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бою виникла пауза, змініть магазин, частково витрачений залиште в резерві.</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Щоб не витрачати час на пересмикування затворної рами при перезаряджанні зброї, починаючи споряджати магазин, вставте три патрони з трасуючими кулями. Тоді, помітивши, що вилетіла трасуюча куля, будете знати, що залишилося два патрони. Можна здійснити ще один постріл і, </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a:t>
            </a:r>
            <a:r>
              <a:rPr kumimoji="0" lang="uk-UA" sz="2400" b="0" i="0" u="none" strike="noStrike" cap="none" normalizeH="0" baseline="0" dirty="0" err="1"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єднавши</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порожній магазин замінити його повним. Оскільки останній патрон з </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a:t>
            </a:r>
            <a:r>
              <a:rPr kumimoji="0" lang="uk-UA" sz="2400" b="0" i="0" u="none" strike="noStrike" cap="none" normalizeH="0" baseline="0" dirty="0" err="1"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єднаного</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магазину уже в патроннику, пересмикувати затворну раму не потрібно.</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міських умовах приціл автомата слід виставляти для ведення вогню на відстань 100 метрів.</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стріляти чергами </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стріляти біглим вогнем одиночними пострілами.</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стрільбі з під ствольного гранатомета слід пам’ятати, що </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взведення гранати закінчується на відстані від 10 до 40 метрів після пострілу з ствола ГП-25. </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стрільбі з вікна будівлі на менші відстані гранати можуть не спрацьовувати.</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 xmlns:p14="http://schemas.microsoft.com/office/powerpoint/2010/main" val="1877817084"/>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476129" cy="646331"/>
          </a:xfrm>
          <a:prstGeom prst="rect">
            <a:avLst/>
          </a:prstGeom>
          <a:noFill/>
        </p:spPr>
        <p:txBody>
          <a:bodyPr wrap="square" rtlCol="0">
            <a:spAutoFit/>
          </a:bodyPr>
          <a:lstStyle/>
          <a:p>
            <a:r>
              <a:rPr lang="uk-UA" sz="3600" b="1" dirty="0">
                <a:latin typeface="Times New Roman" panose="02020603050405020304" pitchFamily="18" charset="0"/>
                <a:cs typeface="Times New Roman" panose="02020603050405020304" pitchFamily="18" charset="0"/>
              </a:rPr>
              <a:t>4</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58369" name="Rectangle 1"/>
          <p:cNvSpPr>
            <a:spLocks noChangeArrowheads="1"/>
          </p:cNvSpPr>
          <p:nvPr/>
        </p:nvSpPr>
        <p:spPr bwMode="auto">
          <a:xfrm>
            <a:off x="1341884" y="-268673"/>
            <a:ext cx="10415683" cy="25083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uk-UA" sz="800" b="1" dirty="0" smtClean="0">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ДІЇ СОЛДАТА В КРИТИЧНИХ СИТУАЦІЯХ</a:t>
            </a:r>
          </a:p>
          <a:p>
            <a:pPr marL="0" marR="0" lvl="0" indent="0" algn="ctr" defTabSz="914400" rtl="0" eaLnBrk="1" fontAlgn="base" latinLnBrk="0" hangingPunct="1">
              <a:lnSpc>
                <a:spcPct val="100000"/>
              </a:lnSpc>
              <a:spcBef>
                <a:spcPct val="0"/>
              </a:spcBef>
              <a:spcAft>
                <a:spcPct val="0"/>
              </a:spcAft>
              <a:buClrTx/>
              <a:buSzTx/>
              <a:buFontTx/>
              <a:buNone/>
              <a:tabLst/>
            </a:pPr>
            <a:endParaRPr lang="ru-RU" sz="900"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uk-UA"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Для того, щоб залишитися живим в ході бою, певні дії солдат повинен виконувати самостійно, на основі власного рішення і не чекаючи команди командира. </a:t>
            </a:r>
            <a:r>
              <a:rPr lang="uk-UA" sz="2200" dirty="0" smtClean="0">
                <a:latin typeface="Times New Roman" pitchFamily="18" charset="0"/>
                <a:ea typeface="Calibri" pitchFamily="34" charset="0"/>
                <a:cs typeface="Times New Roman" pitchFamily="18" charset="0"/>
              </a:rPr>
              <a:t>Неможливо передбачити усі ситуації, які можуть виникнути під час ведення бойових дій.  Тому розглянемо окремі з них…</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583086" y="2348880"/>
            <a:ext cx="10078495" cy="4154984"/>
          </a:xfrm>
          <a:prstGeom prst="rect">
            <a:avLst/>
          </a:prstGeom>
        </p:spPr>
        <p:txBody>
          <a:bodyPr wrap="square">
            <a:spAutoFit/>
          </a:bodyPr>
          <a:lstStyle/>
          <a:p>
            <a:pPr lvl="0" algn="just" eaLnBrk="0" fontAlgn="base" hangingPunct="0">
              <a:spcBef>
                <a:spcPct val="0"/>
              </a:spcBef>
              <a:spcAft>
                <a:spcPct val="0"/>
              </a:spcAft>
            </a:pPr>
            <a:r>
              <a:rPr lang="uk-UA" sz="2200" b="1" u="sng" dirty="0" smtClean="0">
                <a:latin typeface="Times New Roman" pitchFamily="18" charset="0"/>
                <a:ea typeface="Calibri" pitchFamily="34" charset="0"/>
                <a:cs typeface="Times New Roman" pitchFamily="18" charset="0"/>
              </a:rPr>
              <a:t>Дії солдата під вогнем противника на враження</a:t>
            </a:r>
            <a:r>
              <a:rPr lang="uk-UA" sz="2200" b="1" dirty="0" smtClean="0">
                <a:latin typeface="Times New Roman" pitchFamily="18" charset="0"/>
                <a:ea typeface="Calibri" pitchFamily="34" charset="0"/>
                <a:cs typeface="Times New Roman" pitchFamily="18" charset="0"/>
              </a:rPr>
              <a:t>:</a:t>
            </a:r>
            <a:endParaRPr lang="ru-RU" sz="2200" dirty="0" smtClean="0">
              <a:latin typeface="Arial" pitchFamily="34" charset="0"/>
              <a:cs typeface="Arial" pitchFamily="34" charset="0"/>
            </a:endParaRPr>
          </a:p>
          <a:p>
            <a:pPr lvl="0" algn="just" eaLnBrk="0" fontAlgn="base" hangingPunct="0">
              <a:spcBef>
                <a:spcPct val="0"/>
              </a:spcBef>
              <a:spcAft>
                <a:spcPct val="0"/>
              </a:spcAft>
              <a:buFontTx/>
              <a:buChar char="•"/>
            </a:pPr>
            <a:r>
              <a:rPr lang="uk-UA" sz="2200" dirty="0" smtClean="0">
                <a:latin typeface="Times New Roman" pitchFamily="18" charset="0"/>
                <a:ea typeface="Calibri" pitchFamily="34" charset="0"/>
                <a:cs typeface="Times New Roman" pitchFamily="18" charset="0"/>
              </a:rPr>
              <a:t>якщо позволяють умови - зробити три постріли у напрямку противника (це повинен зробити кожен солдат) та голосом вказати напрям на противника;</a:t>
            </a:r>
            <a:endParaRPr lang="ru-RU" sz="2200" dirty="0" smtClean="0">
              <a:latin typeface="Arial" pitchFamily="34" charset="0"/>
              <a:cs typeface="Arial" pitchFamily="34" charset="0"/>
            </a:endParaRPr>
          </a:p>
          <a:p>
            <a:pPr lvl="0" algn="just" eaLnBrk="0" fontAlgn="base" hangingPunct="0">
              <a:spcBef>
                <a:spcPct val="0"/>
              </a:spcBef>
              <a:spcAft>
                <a:spcPct val="0"/>
              </a:spcAft>
              <a:buFontTx/>
              <a:buChar char="•"/>
            </a:pPr>
            <a:r>
              <a:rPr lang="uk-UA" sz="2200" dirty="0" smtClean="0">
                <a:latin typeface="Times New Roman" pitchFamily="18" charset="0"/>
                <a:ea typeface="Calibri" pitchFamily="34" charset="0"/>
                <a:cs typeface="Times New Roman" pitchFamily="18" charset="0"/>
              </a:rPr>
              <a:t>швидко лягти на землю, перекотитися і переповзти за укриття. Ні в якому разі не намагатися перебігати до укриття, якщо відстань до нього 20 метрів (ДОБІГТИ ШАНСІВ ФАКТИЧНО НЕМАЄ);</a:t>
            </a:r>
            <a:endParaRPr lang="ru-RU" sz="2200" dirty="0" smtClean="0">
              <a:latin typeface="Arial" pitchFamily="34" charset="0"/>
              <a:cs typeface="Arial" pitchFamily="34" charset="0"/>
            </a:endParaRPr>
          </a:p>
          <a:p>
            <a:pPr lvl="0" algn="just" eaLnBrk="0" fontAlgn="base" hangingPunct="0">
              <a:spcBef>
                <a:spcPct val="0"/>
              </a:spcBef>
              <a:spcAft>
                <a:spcPct val="0"/>
              </a:spcAft>
              <a:buFontTx/>
              <a:buChar char="•"/>
            </a:pPr>
            <a:r>
              <a:rPr lang="uk-UA" sz="2200" dirty="0" smtClean="0">
                <a:latin typeface="Times New Roman" pitchFamily="18" charset="0"/>
                <a:ea typeface="Calibri" pitchFamily="34" charset="0"/>
                <a:cs typeface="Times New Roman" pitchFamily="18" charset="0"/>
              </a:rPr>
              <a:t>особовий склад витягується в лінію у напрямку противника короткими перебіжками або переповзанням. Перебіжки не повинні перевищувати відстань у 10 метрів;</a:t>
            </a:r>
            <a:endParaRPr lang="ru-RU" sz="2200" dirty="0" smtClean="0">
              <a:latin typeface="Arial" pitchFamily="34" charset="0"/>
              <a:cs typeface="Arial" pitchFamily="34" charset="0"/>
            </a:endParaRPr>
          </a:p>
          <a:p>
            <a:pPr lvl="0" algn="just" eaLnBrk="0" fontAlgn="base" hangingPunct="0">
              <a:spcBef>
                <a:spcPct val="0"/>
              </a:spcBef>
              <a:spcAft>
                <a:spcPct val="0"/>
              </a:spcAft>
              <a:buFontTx/>
              <a:buChar char="•"/>
            </a:pPr>
            <a:r>
              <a:rPr lang="uk-UA" sz="2200" dirty="0" smtClean="0">
                <a:latin typeface="Times New Roman" pitchFamily="18" charset="0"/>
                <a:ea typeface="Calibri" pitchFamily="34" charset="0"/>
                <a:cs typeface="Times New Roman" pitchFamily="18" charset="0"/>
              </a:rPr>
              <a:t>визначити позицію чи вірогідне розташування противника;</a:t>
            </a:r>
            <a:endParaRPr lang="ru-RU" sz="2200" dirty="0" smtClean="0">
              <a:latin typeface="Arial" pitchFamily="34" charset="0"/>
              <a:cs typeface="Arial" pitchFamily="34" charset="0"/>
            </a:endParaRPr>
          </a:p>
          <a:p>
            <a:pPr lvl="0" algn="just" eaLnBrk="0" fontAlgn="base" hangingPunct="0">
              <a:spcBef>
                <a:spcPct val="0"/>
              </a:spcBef>
              <a:spcAft>
                <a:spcPct val="0"/>
              </a:spcAft>
              <a:buFontTx/>
              <a:buChar char="•"/>
            </a:pPr>
            <a:r>
              <a:rPr lang="uk-UA" sz="2200" dirty="0" smtClean="0">
                <a:latin typeface="Times New Roman" pitchFamily="18" charset="0"/>
                <a:ea typeface="Calibri" pitchFamily="34" charset="0"/>
                <a:cs typeface="Times New Roman" pitchFamily="18" charset="0"/>
              </a:rPr>
              <a:t>впевнитися, що приціл зброї встановлений вірно, і лише після цього відкривати вогонь по противникові.</a:t>
            </a:r>
            <a:endParaRPr lang="uk-UA" sz="2200" dirty="0" smtClean="0">
              <a:latin typeface="Arial" pitchFamily="34" charset="0"/>
              <a:cs typeface="Arial" pitchFamily="34" charset="0"/>
            </a:endParaRPr>
          </a:p>
        </p:txBody>
      </p:sp>
    </p:spTree>
    <p:extLst>
      <p:ext uri="{BB962C8B-B14F-4D97-AF65-F5344CB8AC3E}">
        <p14:creationId xmlns="" xmlns:p14="http://schemas.microsoft.com/office/powerpoint/2010/main" val="29898130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450850" y="142875"/>
            <a:ext cx="11215688" cy="981869"/>
          </a:xfrm>
        </p:spPr>
        <p:txBody>
          <a:bodyPr>
            <a:normAutofit/>
          </a:bodyPr>
          <a:lstStyle/>
          <a:p>
            <a:pPr algn="ctr" fontAlgn="auto">
              <a:spcAft>
                <a:spcPts val="0"/>
              </a:spcAft>
              <a:defRPr/>
            </a:pPr>
            <a:r>
              <a:rPr lang="uk-UA" sz="5400" b="1" u="sng" dirty="0" smtClean="0">
                <a:solidFill>
                  <a:srgbClr val="FF0000"/>
                </a:solidFill>
              </a:rPr>
              <a:t>Педагогічний стаж</a:t>
            </a:r>
            <a:r>
              <a:rPr lang="uk-UA" sz="5400" u="sng" dirty="0" smtClean="0">
                <a:solidFill>
                  <a:srgbClr val="FFFF00"/>
                </a:solidFill>
              </a:rPr>
              <a:t> </a:t>
            </a:r>
            <a:r>
              <a:rPr lang="uk-UA" sz="5400" b="1" u="sng" dirty="0" smtClean="0">
                <a:solidFill>
                  <a:srgbClr val="FFFF00"/>
                </a:solidFill>
              </a:rPr>
              <a:t>– 24 роки.</a:t>
            </a:r>
            <a:endParaRPr lang="ru-RU" sz="5400" b="1" u="sng" dirty="0">
              <a:solidFill>
                <a:srgbClr val="FFFF00"/>
              </a:solidFill>
              <a:effectLst>
                <a:outerShdw blurRad="12700" dist="63500" dir="6000000" sx="106000" sy="106000" algn="ctr" rotWithShape="0">
                  <a:schemeClr val="bg1">
                    <a:alpha val="94000"/>
                  </a:schemeClr>
                </a:outerShdw>
              </a:effectLst>
              <a:latin typeface="Arial Black" pitchFamily="34" charset="0"/>
            </a:endParaRPr>
          </a:p>
        </p:txBody>
      </p:sp>
      <p:sp>
        <p:nvSpPr>
          <p:cNvPr id="4" name="Подзаголовок 3"/>
          <p:cNvSpPr>
            <a:spLocks noGrp="1"/>
          </p:cNvSpPr>
          <p:nvPr>
            <p:ph type="subTitle" idx="1"/>
          </p:nvPr>
        </p:nvSpPr>
        <p:spPr>
          <a:xfrm>
            <a:off x="379372" y="928670"/>
            <a:ext cx="11501518" cy="5929330"/>
          </a:xfrm>
        </p:spPr>
        <p:txBody>
          <a:bodyPr rtlCol="0">
            <a:noAutofit/>
            <a:scene3d>
              <a:camera prst="orthographicFront"/>
              <a:lightRig rig="sunset" dir="t"/>
            </a:scene3d>
          </a:bodyPr>
          <a:lstStyle/>
          <a:p>
            <a:pPr algn="ctr" fontAlgn="auto">
              <a:spcAft>
                <a:spcPts val="0"/>
              </a:spcAft>
              <a:buFont typeface="Arial" pitchFamily="34" charset="0"/>
              <a:buNone/>
              <a:defRPr/>
            </a:pPr>
            <a:endParaRPr lang="uk-UA" sz="3600" b="1" u="sng" dirty="0" smtClean="0">
              <a:solidFill>
                <a:srgbClr val="FF0000"/>
              </a:solidFill>
            </a:endParaRPr>
          </a:p>
          <a:p>
            <a:pPr algn="ctr" fontAlgn="auto">
              <a:spcAft>
                <a:spcPts val="0"/>
              </a:spcAft>
              <a:buFont typeface="Arial" pitchFamily="34" charset="0"/>
              <a:buNone/>
              <a:defRPr/>
            </a:pPr>
            <a:r>
              <a:rPr lang="uk-UA" sz="3600" b="1" u="sng" dirty="0" smtClean="0">
                <a:solidFill>
                  <a:srgbClr val="FFFF00"/>
                </a:solidFill>
              </a:rPr>
              <a:t>Види педагогічної діяльності:</a:t>
            </a:r>
          </a:p>
          <a:p>
            <a:pPr algn="ctr" fontAlgn="auto">
              <a:spcAft>
                <a:spcPts val="0"/>
              </a:spcAft>
              <a:buFont typeface="Arial" pitchFamily="34" charset="0"/>
              <a:buNone/>
              <a:defRPr/>
            </a:pPr>
            <a:endParaRPr lang="uk-UA" sz="1400" b="1" u="sng" dirty="0" smtClean="0">
              <a:solidFill>
                <a:srgbClr val="FFFF00"/>
              </a:solidFill>
            </a:endParaRPr>
          </a:p>
          <a:p>
            <a:pPr algn="just" fontAlgn="auto">
              <a:spcAft>
                <a:spcPts val="0"/>
              </a:spcAft>
              <a:buFont typeface="Arial" pitchFamily="34" charset="0"/>
              <a:buNone/>
              <a:defRPr/>
            </a:pPr>
            <a:endParaRPr lang="ru-RU" sz="800" b="1" dirty="0" smtClean="0">
              <a:solidFill>
                <a:srgbClr val="FFFF00"/>
              </a:solidFill>
            </a:endParaRPr>
          </a:p>
          <a:p>
            <a:pPr algn="just" fontAlgn="auto">
              <a:spcAft>
                <a:spcPts val="0"/>
              </a:spcAft>
              <a:defRPr/>
            </a:pPr>
            <a:r>
              <a:rPr lang="uk-UA" sz="2800" b="1" dirty="0" smtClean="0">
                <a:solidFill>
                  <a:srgbClr val="FFFF00"/>
                </a:solidFill>
                <a:latin typeface="Times New Roman" pitchFamily="18" charset="0"/>
                <a:cs typeface="Times New Roman" pitchFamily="18" charset="0"/>
              </a:rPr>
              <a:t>- з 1989 по 2010 рр. – СЛУЖБА У ВНУТРІШНІХ ВІЙСЬКАХ;</a:t>
            </a:r>
          </a:p>
          <a:p>
            <a:pPr algn="just" fontAlgn="auto">
              <a:spcAft>
                <a:spcPts val="0"/>
              </a:spcAft>
              <a:buFontTx/>
              <a:buChar char="-"/>
              <a:defRPr/>
            </a:pPr>
            <a:endParaRPr lang="ru-RU" sz="2800" b="1" dirty="0" smtClean="0">
              <a:solidFill>
                <a:srgbClr val="FFFF00"/>
              </a:solidFill>
              <a:latin typeface="Times New Roman" pitchFamily="18" charset="0"/>
              <a:cs typeface="Times New Roman" pitchFamily="18" charset="0"/>
            </a:endParaRPr>
          </a:p>
          <a:p>
            <a:pPr algn="just" fontAlgn="auto">
              <a:spcAft>
                <a:spcPts val="0"/>
              </a:spcAft>
              <a:defRPr/>
            </a:pPr>
            <a:r>
              <a:rPr lang="uk-UA" sz="2800" b="1" dirty="0" smtClean="0">
                <a:solidFill>
                  <a:srgbClr val="FFFF00"/>
                </a:solidFill>
                <a:latin typeface="Times New Roman" pitchFamily="18" charset="0"/>
                <a:cs typeface="Times New Roman" pitchFamily="18" charset="0"/>
              </a:rPr>
              <a:t>- з 2012 року – вчитель ФІЗИЧНОЇ КУЛЬТУРИ ліцею «Універсум» ШЕВЧЕНКІВСЬКОГО РАЙОНУ МІСТА КИЄВА;</a:t>
            </a:r>
          </a:p>
          <a:p>
            <a:pPr algn="just" fontAlgn="auto">
              <a:spcAft>
                <a:spcPts val="0"/>
              </a:spcAft>
              <a:defRPr/>
            </a:pPr>
            <a:endParaRPr lang="uk-UA" sz="2800" b="1" dirty="0" smtClean="0">
              <a:solidFill>
                <a:srgbClr val="FFFF00"/>
              </a:solidFill>
              <a:latin typeface="Times New Roman" pitchFamily="18" charset="0"/>
              <a:cs typeface="Times New Roman" pitchFamily="18" charset="0"/>
            </a:endParaRPr>
          </a:p>
          <a:p>
            <a:pPr algn="just" fontAlgn="auto">
              <a:spcAft>
                <a:spcPts val="0"/>
              </a:spcAft>
              <a:defRPr/>
            </a:pPr>
            <a:r>
              <a:rPr lang="uk-UA" sz="2800" b="1" dirty="0" smtClean="0">
                <a:solidFill>
                  <a:srgbClr val="FFFF00"/>
                </a:solidFill>
                <a:latin typeface="Times New Roman" pitchFamily="18" charset="0"/>
                <a:cs typeface="Times New Roman" pitchFamily="18" charset="0"/>
              </a:rPr>
              <a:t>- з 2014 року – вчитель ПРЕДМЕТА </a:t>
            </a:r>
            <a:r>
              <a:rPr lang="uk-UA" sz="2800" b="1" dirty="0" err="1" smtClean="0">
                <a:solidFill>
                  <a:srgbClr val="FFFF00"/>
                </a:solidFill>
                <a:latin typeface="Times New Roman" pitchFamily="18" charset="0"/>
                <a:cs typeface="Times New Roman" pitchFamily="18" charset="0"/>
              </a:rPr>
              <a:t>“Захист</a:t>
            </a:r>
            <a:r>
              <a:rPr lang="uk-UA" sz="2800" b="1" dirty="0" smtClean="0">
                <a:solidFill>
                  <a:srgbClr val="FFFF00"/>
                </a:solidFill>
                <a:latin typeface="Times New Roman" pitchFamily="18" charset="0"/>
                <a:cs typeface="Times New Roman" pitchFamily="18" charset="0"/>
              </a:rPr>
              <a:t> </a:t>
            </a:r>
            <a:r>
              <a:rPr lang="uk-UA" sz="2800" b="1" dirty="0" err="1" smtClean="0">
                <a:solidFill>
                  <a:srgbClr val="FFFF00"/>
                </a:solidFill>
                <a:latin typeface="Times New Roman" pitchFamily="18" charset="0"/>
                <a:cs typeface="Times New Roman" pitchFamily="18" charset="0"/>
              </a:rPr>
              <a:t>вітчизни”</a:t>
            </a:r>
            <a:r>
              <a:rPr lang="uk-UA" sz="2800" b="1" dirty="0" smtClean="0">
                <a:solidFill>
                  <a:srgbClr val="FFFF00"/>
                </a:solidFill>
                <a:latin typeface="Times New Roman" pitchFamily="18" charset="0"/>
                <a:cs typeface="Times New Roman" pitchFamily="18" charset="0"/>
              </a:rPr>
              <a:t> ліцею «Універсум» ШЕВЧЕНКІВСЬКОГО РАЙОНУ МІСТА КИЄВА.</a:t>
            </a:r>
            <a:endParaRPr lang="ru-RU" sz="2800" b="1" dirty="0" smtClean="0">
              <a:solidFill>
                <a:srgbClr val="FFFF00"/>
              </a:solidFill>
              <a:effectLst>
                <a:outerShdw blurRad="50800" dir="12780000" sx="102000" sy="102000" algn="ctr" rotWithShape="0">
                  <a:srgbClr val="FFFF00">
                    <a:alpha val="72000"/>
                  </a:srgbClr>
                </a:outerShdw>
              </a:effectLst>
              <a:latin typeface="Times New Roman" pitchFamily="18" charset="0"/>
              <a:cs typeface="Times New Roman" pitchFamily="18" charset="0"/>
            </a:endParaRPr>
          </a:p>
          <a:p>
            <a:pPr algn="just" fontAlgn="auto">
              <a:spcAft>
                <a:spcPts val="0"/>
              </a:spcAft>
              <a:defRPr/>
            </a:pPr>
            <a:endParaRPr lang="ru-RU" sz="2800" b="1" dirty="0">
              <a:solidFill>
                <a:srgbClr val="FFFF00"/>
              </a:solidFill>
              <a:effectLst>
                <a:outerShdw blurRad="50800" dir="12780000" sx="102000" sy="102000" algn="ctr" rotWithShape="0">
                  <a:srgbClr val="FFFF00">
                    <a:alpha val="72000"/>
                  </a:srgbClr>
                </a:outerShdw>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64" y="425216"/>
            <a:ext cx="725336" cy="646331"/>
          </a:xfrm>
          <a:prstGeom prst="rect">
            <a:avLst/>
          </a:prstGeom>
          <a:noFill/>
        </p:spPr>
        <p:txBody>
          <a:bodyPr wrap="square" rtlCol="0">
            <a:spAutoFit/>
          </a:bodyPr>
          <a:lstStyle/>
          <a:p>
            <a:r>
              <a:rPr lang="uk-UA" sz="3600" b="1" dirty="0">
                <a:latin typeface="Times New Roman" panose="02020603050405020304" pitchFamily="18" charset="0"/>
                <a:cs typeface="Times New Roman" panose="02020603050405020304" pitchFamily="18" charset="0"/>
              </a:rPr>
              <a:t>4</a:t>
            </a:r>
            <a:endParaRPr lang="ru-RU" sz="3600" b="1" dirty="0">
              <a:latin typeface="Times New Roman" panose="02020603050405020304" pitchFamily="18" charset="0"/>
              <a:cs typeface="Times New Roman" panose="02020603050405020304" pitchFamily="18" charset="0"/>
            </a:endParaRPr>
          </a:p>
        </p:txBody>
      </p:sp>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5361" name="Rectangle 1"/>
          <p:cNvSpPr>
            <a:spLocks noChangeArrowheads="1"/>
          </p:cNvSpPr>
          <p:nvPr/>
        </p:nvSpPr>
        <p:spPr bwMode="auto">
          <a:xfrm>
            <a:off x="1679072" y="295630"/>
            <a:ext cx="9982509"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Дії солдата при повітряному нальоті.</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Повітряний наліт здійснюється літаками штурмової авіації або гелікоптерами.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Загальні правила: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 піддаватися паніці, не бігати і не стріляти по літаках;</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знаходячись на відкритій ділянці місцевості, потрібно залягти і не дивитися вгору, якщо поряд є укриття </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переповзти в нього, не бігти - це обов</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язково приверне увагу.</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Порядок дій при повітряному нальоті гелікоптерами: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пам</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ятайте, що перед відкриттям вогню гелікоптер обов</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язково робить поворот;</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ведіть вогонь з усієї зброї, намагайтесь створити зону загороджувального вогню прямо по курсу гелікоптера;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намагайтесь укритися у воронці або за деревом;</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 збивайтесь в купу </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розосередьтеся;</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якщо ж доводиться бігти </a:t>
            </a:r>
            <a:r>
              <a:rPr kumimoji="0" lang="uk-UA"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біжіть по курсу гелікоптера, а біжіть під кутом.</a:t>
            </a:r>
            <a:endParaRPr kumimoji="0" lang="uk-UA"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2989813055"/>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2"/>
          <p:cNvSpPr txBox="1">
            <a:spLocks/>
          </p:cNvSpPr>
          <p:nvPr/>
        </p:nvSpPr>
        <p:spPr>
          <a:xfrm>
            <a:off x="3142411" y="357166"/>
            <a:ext cx="6284907" cy="57150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uk-UA" sz="360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847416" y="928670"/>
            <a:ext cx="4999358"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400" i="0" u="none" strike="noStrike" kern="1200" cap="none" spc="0" normalizeH="0" baseline="0" noProof="0" dirty="0" smtClean="0">
              <a:ln>
                <a:noFill/>
              </a:ln>
              <a:solidFill>
                <a:srgbClr val="FF0000"/>
              </a:solidFill>
              <a:effectLst/>
              <a:uLnTx/>
              <a:uFillTx/>
            </a:endParaRPr>
          </a:p>
        </p:txBody>
      </p:sp>
      <p:sp>
        <p:nvSpPr>
          <p:cNvPr id="15361" name="Rectangle 1"/>
          <p:cNvSpPr>
            <a:spLocks noChangeArrowheads="1"/>
          </p:cNvSpPr>
          <p:nvPr/>
        </p:nvSpPr>
        <p:spPr bwMode="auto">
          <a:xfrm>
            <a:off x="1679072" y="378458"/>
            <a:ext cx="9982509"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2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uk-UA" sz="2800" b="1" u="sng" dirty="0" smtClean="0">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8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ЗАКЛЮЧНА ЧАСТИНА (5 хв.).</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cs typeface="Times New Roman" pitchFamily="18" charset="0"/>
              </a:rPr>
              <a:t>1. Спільне з учнями підбиття підсумків уроку відповідно до мети.</a:t>
            </a:r>
          </a:p>
          <a:p>
            <a:pPr marL="0" marR="0" lvl="0" indent="0" algn="just" defTabSz="914400" rtl="0" eaLnBrk="0" fontAlgn="base" latinLnBrk="0" hangingPunct="0">
              <a:lnSpc>
                <a:spcPct val="100000"/>
              </a:lnSpc>
              <a:spcBef>
                <a:spcPct val="0"/>
              </a:spcBef>
              <a:spcAft>
                <a:spcPct val="0"/>
              </a:spcAft>
              <a:buClrTx/>
              <a:buSzTx/>
              <a:buFontTx/>
              <a:buNone/>
              <a:tabLst/>
            </a:pPr>
            <a:r>
              <a:rPr lang="uk-UA" sz="2400" dirty="0" smtClean="0">
                <a:latin typeface="Times New Roman" pitchFamily="18" charset="0"/>
                <a:cs typeface="Times New Roman" pitchFamily="18" charset="0"/>
              </a:rPr>
              <a:t>2. Аргументоване оцінювання відповідей учнів, їхньої активності і дисциплінованості під час уроку.</a:t>
            </a:r>
          </a:p>
          <a:p>
            <a:pPr marL="457200" indent="-457200" algn="just"/>
            <a:r>
              <a:rPr kumimoji="0" lang="uk-UA" sz="2400" b="0" i="0" u="none" strike="noStrike" cap="none" normalizeH="0" baseline="0" dirty="0" smtClean="0">
                <a:ln>
                  <a:noFill/>
                </a:ln>
                <a:solidFill>
                  <a:schemeClr val="tx1"/>
                </a:solidFill>
                <a:effectLst/>
                <a:latin typeface="Times New Roman" pitchFamily="18" charset="0"/>
                <a:cs typeface="Times New Roman" pitchFamily="18" charset="0"/>
              </a:rPr>
              <a:t>3. Рекомендації щодо вибору літератури для самостійного</a:t>
            </a:r>
            <a:r>
              <a:rPr kumimoji="0" lang="uk-UA" sz="2400" b="0" i="0" u="none" strike="noStrike" cap="none" normalizeH="0" dirty="0" smtClean="0">
                <a:ln>
                  <a:noFill/>
                </a:ln>
                <a:solidFill>
                  <a:schemeClr val="tx1"/>
                </a:solidFill>
                <a:effectLst/>
                <a:latin typeface="Times New Roman" pitchFamily="18" charset="0"/>
                <a:cs typeface="Times New Roman" pitchFamily="18" charset="0"/>
              </a:rPr>
              <a:t> опрацювання. </a:t>
            </a:r>
            <a:r>
              <a:rPr kumimoji="0" lang="uk-UA" sz="2400" b="0" i="0" u="none" strike="noStrike" cap="none" normalizeH="0" baseline="0" dirty="0" smtClean="0">
                <a:ln>
                  <a:noFill/>
                </a:ln>
                <a:solidFill>
                  <a:schemeClr val="tx1"/>
                </a:solidFill>
                <a:effectLst/>
                <a:latin typeface="Times New Roman" pitchFamily="18" charset="0"/>
                <a:cs typeface="Times New Roman" pitchFamily="18" charset="0"/>
              </a:rPr>
              <a:t>Домашнє завдання. Вивчити: способи </a:t>
            </a:r>
            <a:r>
              <a:rPr kumimoji="0" lang="uk-UA" sz="2400" i="0" u="none" strike="noStrike" cap="none" normalizeH="0" baseline="0" dirty="0" smtClean="0">
                <a:ln>
                  <a:noFill/>
                </a:ln>
                <a:solidFill>
                  <a:schemeClr val="tx1"/>
                </a:solidFill>
                <a:effectLst/>
                <a:latin typeface="Times New Roman" pitchFamily="18" charset="0"/>
                <a:cs typeface="Times New Roman" pitchFamily="18" charset="0"/>
              </a:rPr>
              <a:t>п</a:t>
            </a:r>
            <a:r>
              <a:rPr lang="uk-UA" sz="2400" dirty="0" smtClean="0">
                <a:latin typeface="Times New Roman" pitchFamily="18" charset="0"/>
                <a:cs typeface="Times New Roman" pitchFamily="18" charset="0"/>
              </a:rPr>
              <a:t>ересування на полі бою, порядок вибору та обладнання позиції для стрільби і місця спостереження, порядок дій в критичних ситуаціях. </a:t>
            </a:r>
          </a:p>
          <a:p>
            <a:pPr marL="457200" indent="-457200" algn="just"/>
            <a:r>
              <a:rPr lang="uk-UA" sz="2400" dirty="0" smtClean="0">
                <a:latin typeface="Times New Roman" pitchFamily="18" charset="0"/>
                <a:cs typeface="Times New Roman" pitchFamily="18" charset="0"/>
              </a:rPr>
              <a:t>4. Формування навичок у стройових прийомах: прощання з учителем у складі учбового взводу.</a:t>
            </a:r>
            <a:endParaRPr lang="ru-RU" sz="24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989813055"/>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2"/>
          <p:cNvSpPr txBox="1">
            <a:spLocks/>
          </p:cNvSpPr>
          <p:nvPr/>
        </p:nvSpPr>
        <p:spPr>
          <a:xfrm>
            <a:off x="2205980" y="692696"/>
            <a:ext cx="8039242" cy="623562"/>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uk-UA" sz="3200" b="1" dirty="0" smtClean="0">
                <a:solidFill>
                  <a:srgbClr val="FFC000"/>
                </a:solidFill>
                <a:latin typeface="Times New Roman" panose="02020603050405020304" pitchFamily="18" charset="0"/>
                <a:cs typeface="Times New Roman" panose="02020603050405020304" pitchFamily="18" charset="0"/>
              </a:rPr>
              <a:t>Рекомендована література:</a:t>
            </a:r>
            <a:endParaRPr kumimoji="0" lang="uk-UA" sz="3200" b="1" i="0" u="none" strike="noStrike" kern="1200" cap="none" spc="0" normalizeH="0" baseline="0" noProof="0" dirty="0" smtClean="0">
              <a:ln>
                <a:noFill/>
              </a:ln>
              <a:solidFill>
                <a:srgbClr val="FFC000"/>
              </a:solidFill>
              <a:effectLst/>
              <a:uLnTx/>
              <a:uFillTx/>
              <a:latin typeface="Times New Roman" panose="02020603050405020304" pitchFamily="18" charset="0"/>
              <a:cs typeface="Times New Roman" panose="02020603050405020304" pitchFamily="18" charset="0"/>
            </a:endParaRPr>
          </a:p>
        </p:txBody>
      </p:sp>
      <p:sp>
        <p:nvSpPr>
          <p:cNvPr id="8" name="текст підказки"/>
          <p:cNvSpPr txBox="1">
            <a:spLocks/>
          </p:cNvSpPr>
          <p:nvPr/>
        </p:nvSpPr>
        <p:spPr>
          <a:xfrm>
            <a:off x="6665768" y="2214554"/>
            <a:ext cx="4285164" cy="3429024"/>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endParaRPr kumimoji="0" lang="uk-UA" sz="2000" i="0" u="none" strike="noStrike" kern="1200" cap="none" spc="0" normalizeH="0" baseline="0" noProof="0" dirty="0" smtClean="0">
              <a:ln>
                <a:noFill/>
              </a:ln>
              <a:solidFill>
                <a:schemeClr val="accent2">
                  <a:lumMod val="50000"/>
                </a:schemeClr>
              </a:solidFill>
              <a:effectLst/>
              <a:uLnTx/>
              <a:uFillTx/>
              <a:latin typeface="+mn-lt"/>
              <a:ea typeface="+mn-ea"/>
              <a:cs typeface="+mn-cs"/>
            </a:endParaRPr>
          </a:p>
        </p:txBody>
      </p:sp>
      <p:sp>
        <p:nvSpPr>
          <p:cNvPr id="2049" name="Rectangle 1"/>
          <p:cNvSpPr>
            <a:spLocks noChangeArrowheads="1"/>
          </p:cNvSpPr>
          <p:nvPr/>
        </p:nvSpPr>
        <p:spPr bwMode="auto">
          <a:xfrm>
            <a:off x="1487101" y="1145112"/>
            <a:ext cx="9982509" cy="51860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sz="2200" dirty="0" smtClean="0"/>
          </a:p>
          <a:p>
            <a:pPr marL="457200" indent="-457200" algn="just" fontAlgn="base">
              <a:spcBef>
                <a:spcPct val="0"/>
              </a:spcBef>
              <a:spcAft>
                <a:spcPct val="0"/>
              </a:spcAft>
              <a:buFontTx/>
              <a:buAutoNum type="arabicPeriod"/>
            </a:pPr>
            <a:r>
              <a:rPr lang="uk-UA" sz="2400" dirty="0" smtClean="0">
                <a:latin typeface="Times New Roman" pitchFamily="18" charset="0"/>
                <a:cs typeface="Times New Roman" pitchFamily="18" charset="0"/>
              </a:rPr>
              <a:t>Пам’ятка -  поради, які необхідно знати і пам’ятати</a:t>
            </a:r>
            <a:r>
              <a:rPr lang="ru-RU" sz="2400" dirty="0" smtClean="0">
                <a:latin typeface="Times New Roman" pitchFamily="18" charset="0"/>
                <a:cs typeface="Times New Roman" pitchFamily="18" charset="0"/>
              </a:rPr>
              <a:t> солдату, </a:t>
            </a:r>
            <a:r>
              <a:rPr lang="ru-RU" sz="2400" dirty="0" err="1" smtClean="0">
                <a:latin typeface="Times New Roman" pitchFamily="18" charset="0"/>
                <a:cs typeface="Times New Roman" pitchFamily="18" charset="0"/>
              </a:rPr>
              <a:t>перебуваючи</a:t>
            </a:r>
            <a:r>
              <a:rPr lang="ru-RU" sz="2400" dirty="0" smtClean="0">
                <a:latin typeface="Times New Roman" pitchFamily="18" charset="0"/>
                <a:cs typeface="Times New Roman" pitchFamily="18" charset="0"/>
              </a:rPr>
              <a:t> в </a:t>
            </a:r>
            <a:r>
              <a:rPr lang="ru-RU" sz="2400" dirty="0" err="1" smtClean="0">
                <a:latin typeface="Times New Roman" pitchFamily="18" charset="0"/>
                <a:cs typeface="Times New Roman" pitchFamily="18" charset="0"/>
              </a:rPr>
              <a:t>зоні</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ведення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бойових</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дій</a:t>
            </a:r>
            <a:r>
              <a:rPr lang="ru-RU" sz="2400" dirty="0" smtClean="0">
                <a:latin typeface="Times New Roman" pitchFamily="18" charset="0"/>
                <a:cs typeface="Times New Roman" pitchFamily="18" charset="0"/>
              </a:rPr>
              <a:t>. Головне </a:t>
            </a:r>
            <a:r>
              <a:rPr lang="ru-RU" sz="2400" dirty="0" err="1" smtClean="0">
                <a:latin typeface="Times New Roman" pitchFamily="18" charset="0"/>
                <a:cs typeface="Times New Roman" pitchFamily="18" charset="0"/>
              </a:rPr>
              <a:t>управління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Національної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гвардії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України</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Управління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бойової</a:t>
            </a:r>
            <a:r>
              <a:rPr lang="ru-RU" sz="2400" dirty="0" smtClean="0">
                <a:latin typeface="Times New Roman" pitchFamily="18" charset="0"/>
                <a:cs typeface="Times New Roman" pitchFamily="18" charset="0"/>
              </a:rPr>
              <a:t> та </a:t>
            </a:r>
            <a:r>
              <a:rPr lang="ru-RU" sz="2400" dirty="0" err="1" smtClean="0">
                <a:latin typeface="Times New Roman" pitchFamily="18" charset="0"/>
                <a:cs typeface="Times New Roman" pitchFamily="18" charset="0"/>
              </a:rPr>
              <a:t>спеціальної</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підготовки</a:t>
            </a:r>
            <a:r>
              <a:rPr lang="ru-RU" sz="2400" dirty="0" smtClean="0">
                <a:latin typeface="Times New Roman" pitchFamily="18" charset="0"/>
                <a:cs typeface="Times New Roman" pitchFamily="18" charset="0"/>
              </a:rPr>
              <a:t>. – К.- 2015.</a:t>
            </a:r>
          </a:p>
          <a:p>
            <a:pPr marL="457200" marR="0" lvl="0" indent="-457200" algn="just" defTabSz="914400" rtl="0" eaLnBrk="1" fontAlgn="base" latinLnBrk="0" hangingPunct="1">
              <a:lnSpc>
                <a:spcPct val="100000"/>
              </a:lnSpc>
              <a:spcBef>
                <a:spcPct val="0"/>
              </a:spcBef>
              <a:spcAft>
                <a:spcPct val="0"/>
              </a:spcAft>
              <a:buClrTx/>
              <a:buSzTx/>
              <a:buFontTx/>
              <a:buAutoNum type="arabicPeriod"/>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Захист Вітчизни. Підручник для 10-11 класів загальноосвітніх навчальних закладів. М.М.Бака, Ю.О.</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Квашньов</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А.О.Литвиненко, С.І.</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Операйло</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uk-UA"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За редакцією Ю.О.</a:t>
            </a:r>
            <a:r>
              <a:rPr kumimoji="0" lang="uk-UA" sz="24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Квашньова</a:t>
            </a:r>
            <a:r>
              <a:rPr kumimoji="0" lang="uk-UA" sz="2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та А.О.Литвиненка. К.: Вежа,2006.</a:t>
            </a:r>
          </a:p>
          <a:p>
            <a:pPr marL="457200" lvl="0" indent="-457200" algn="just" fontAlgn="base">
              <a:spcBef>
                <a:spcPct val="0"/>
              </a:spcBef>
              <a:spcAft>
                <a:spcPct val="0"/>
              </a:spcAft>
              <a:buFontTx/>
              <a:buAutoNum type="arabicPeriod"/>
            </a:pPr>
            <a:r>
              <a:rPr lang="uk-UA" sz="2400" baseline="0" dirty="0" smtClean="0">
                <a:latin typeface="Times New Roman" pitchFamily="18" charset="0"/>
                <a:ea typeface="Calibri" pitchFamily="34" charset="0"/>
                <a:cs typeface="Times New Roman" pitchFamily="18" charset="0"/>
              </a:rPr>
              <a:t>Захист Вітчизни. Підручник для учнів 11 класів</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uk-UA" sz="2400" dirty="0" err="1" smtClean="0">
                <a:latin typeface="Times New Roman" pitchFamily="18" charset="0"/>
                <a:ea typeface="Calibri" pitchFamily="34" charset="0"/>
                <a:cs typeface="Times New Roman" pitchFamily="18" charset="0"/>
              </a:rPr>
              <a:t>класів</a:t>
            </a:r>
            <a:r>
              <a:rPr lang="uk-UA" sz="2400" dirty="0" smtClean="0">
                <a:latin typeface="Times New Roman" pitchFamily="18" charset="0"/>
                <a:ea typeface="Calibri" pitchFamily="34" charset="0"/>
                <a:cs typeface="Times New Roman" pitchFamily="18" charset="0"/>
              </a:rPr>
              <a:t> загальноосвітніх навчальних закладів (рівень стандарту, академічний рівень, профільний рівень, для хлопців): Панько К.О., </a:t>
            </a:r>
            <a:r>
              <a:rPr lang="uk-UA" sz="2400" dirty="0" err="1" smtClean="0">
                <a:latin typeface="Times New Roman" pitchFamily="18" charset="0"/>
                <a:ea typeface="Calibri" pitchFamily="34" charset="0"/>
                <a:cs typeface="Times New Roman" pitchFamily="18" charset="0"/>
              </a:rPr>
              <a:t>Герасімов</a:t>
            </a:r>
            <a:r>
              <a:rPr lang="uk-UA" sz="2400" dirty="0" smtClean="0">
                <a:latin typeface="Times New Roman" pitchFamily="18" charset="0"/>
                <a:ea typeface="Calibri" pitchFamily="34" charset="0"/>
                <a:cs typeface="Times New Roman" pitchFamily="18" charset="0"/>
              </a:rPr>
              <a:t> І.М., Щерба Ю.П., Фука М.М. – Харків; </a:t>
            </a:r>
            <a:r>
              <a:rPr lang="uk-UA" sz="2400" dirty="0" err="1" smtClean="0">
                <a:latin typeface="Times New Roman" pitchFamily="18" charset="0"/>
                <a:ea typeface="Calibri" pitchFamily="34" charset="0"/>
                <a:cs typeface="Times New Roman" pitchFamily="18" charset="0"/>
              </a:rPr>
              <a:t>Сиция</a:t>
            </a:r>
            <a:r>
              <a:rPr lang="uk-UA" sz="2400" dirty="0" smtClean="0">
                <a:latin typeface="Times New Roman" pitchFamily="18" charset="0"/>
                <a:ea typeface="Calibri" pitchFamily="34" charset="0"/>
                <a:cs typeface="Times New Roman" pitchFamily="18" charset="0"/>
              </a:rPr>
              <a:t>, 2012.</a:t>
            </a:r>
          </a:p>
          <a:p>
            <a:pPr marL="457200" lvl="0" indent="-457200" algn="just" fontAlgn="base">
              <a:spcBef>
                <a:spcPct val="0"/>
              </a:spcBef>
              <a:spcAft>
                <a:spcPct val="0"/>
              </a:spcAft>
              <a:buFontTx/>
              <a:buAutoNum type="arabicPeriod"/>
            </a:pPr>
            <a:endParaRPr kumimoji="0" lang="uk-UA" sz="21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728032170"/>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91115" y="548681"/>
            <a:ext cx="10078495" cy="4585871"/>
          </a:xfrm>
          <a:prstGeom prst="rect">
            <a:avLst/>
          </a:prstGeom>
        </p:spPr>
        <p:txBody>
          <a:bodyPr wrap="square">
            <a:spAutoFit/>
          </a:bodyPr>
          <a:lstStyle/>
          <a:p>
            <a:pPr algn="just"/>
            <a:endParaRPr lang="ru-RU" sz="4400" b="1" dirty="0" smtClean="0">
              <a:solidFill>
                <a:srgbClr val="FFC000"/>
              </a:solidFill>
            </a:endParaRPr>
          </a:p>
          <a:p>
            <a:pPr algn="just"/>
            <a:r>
              <a:rPr lang="ru-RU" sz="4400" b="1" dirty="0" smtClean="0">
                <a:solidFill>
                  <a:srgbClr val="FFC000"/>
                </a:solidFill>
              </a:rPr>
              <a:t>«</a:t>
            </a:r>
            <a:r>
              <a:rPr lang="ru-RU" sz="4400" b="1" dirty="0" err="1" smtClean="0">
                <a:solidFill>
                  <a:srgbClr val="FFC000"/>
                </a:solidFill>
              </a:rPr>
              <a:t>Теорія</a:t>
            </a:r>
            <a:r>
              <a:rPr lang="ru-RU" sz="4400" b="1" dirty="0" smtClean="0">
                <a:solidFill>
                  <a:srgbClr val="FFC000"/>
                </a:solidFill>
              </a:rPr>
              <a:t> без практики мертва </a:t>
            </a:r>
            <a:r>
              <a:rPr lang="ru-RU" sz="4400" b="1" dirty="0" err="1" smtClean="0">
                <a:solidFill>
                  <a:srgbClr val="FFC000"/>
                </a:solidFill>
              </a:rPr>
              <a:t>і</a:t>
            </a:r>
            <a:r>
              <a:rPr lang="ru-RU" sz="4400" b="1" dirty="0" smtClean="0">
                <a:solidFill>
                  <a:srgbClr val="FFC000"/>
                </a:solidFill>
              </a:rPr>
              <a:t> </a:t>
            </a:r>
            <a:r>
              <a:rPr lang="ru-RU" sz="4400" b="1" dirty="0" err="1" smtClean="0">
                <a:solidFill>
                  <a:srgbClr val="FFC000"/>
                </a:solidFill>
              </a:rPr>
              <a:t>безплідна</a:t>
            </a:r>
            <a:r>
              <a:rPr lang="ru-RU" sz="4400" b="1" dirty="0" smtClean="0">
                <a:solidFill>
                  <a:srgbClr val="FFC000"/>
                </a:solidFill>
              </a:rPr>
              <a:t>, практика без </a:t>
            </a:r>
            <a:r>
              <a:rPr lang="ru-RU" sz="4400" b="1" dirty="0" err="1" smtClean="0">
                <a:solidFill>
                  <a:srgbClr val="FFC000"/>
                </a:solidFill>
              </a:rPr>
              <a:t>теорії</a:t>
            </a:r>
            <a:r>
              <a:rPr lang="ru-RU" sz="4400" b="1" dirty="0" smtClean="0">
                <a:solidFill>
                  <a:srgbClr val="FFC000"/>
                </a:solidFill>
              </a:rPr>
              <a:t>  </a:t>
            </a:r>
            <a:r>
              <a:rPr lang="ru-RU" sz="4400" b="1" dirty="0" err="1" smtClean="0">
                <a:solidFill>
                  <a:srgbClr val="FFC000"/>
                </a:solidFill>
              </a:rPr>
              <a:t>марна</a:t>
            </a:r>
            <a:r>
              <a:rPr lang="ru-RU" sz="4400" b="1" dirty="0" smtClean="0">
                <a:solidFill>
                  <a:srgbClr val="FFC000"/>
                </a:solidFill>
              </a:rPr>
              <a:t>  </a:t>
            </a:r>
            <a:r>
              <a:rPr lang="ru-RU" sz="4400" b="1" dirty="0" err="1" smtClean="0">
                <a:solidFill>
                  <a:srgbClr val="FFC000"/>
                </a:solidFill>
              </a:rPr>
              <a:t>і</a:t>
            </a:r>
            <a:r>
              <a:rPr lang="ru-RU" sz="4400" b="1" dirty="0" smtClean="0">
                <a:solidFill>
                  <a:srgbClr val="FFC000"/>
                </a:solidFill>
              </a:rPr>
              <a:t> </a:t>
            </a:r>
            <a:r>
              <a:rPr lang="ru-RU" sz="4400" b="1" dirty="0" err="1" smtClean="0">
                <a:solidFill>
                  <a:srgbClr val="FFC000"/>
                </a:solidFill>
              </a:rPr>
              <a:t>згубна</a:t>
            </a:r>
            <a:r>
              <a:rPr lang="ru-RU" sz="4400" b="1" dirty="0" smtClean="0">
                <a:solidFill>
                  <a:srgbClr val="FFC000"/>
                </a:solidFill>
              </a:rPr>
              <a:t>»…</a:t>
            </a:r>
          </a:p>
          <a:p>
            <a:pPr algn="just"/>
            <a:endParaRPr lang="ru-RU" sz="4400" b="1" dirty="0" smtClean="0">
              <a:solidFill>
                <a:srgbClr val="FFC000"/>
              </a:solidFill>
            </a:endParaRPr>
          </a:p>
          <a:p>
            <a:pPr algn="just"/>
            <a:r>
              <a:rPr lang="ru-RU" sz="3600" b="1" dirty="0" err="1" smtClean="0">
                <a:solidFill>
                  <a:srgbClr val="FF0000"/>
                </a:solidFill>
              </a:rPr>
              <a:t>Пафнутій</a:t>
            </a:r>
            <a:r>
              <a:rPr lang="ru-RU" sz="3600" b="1" dirty="0" smtClean="0">
                <a:solidFill>
                  <a:srgbClr val="FF0000"/>
                </a:solidFill>
              </a:rPr>
              <a:t> </a:t>
            </a:r>
            <a:r>
              <a:rPr lang="ru-RU" sz="3600" b="1" dirty="0" err="1" smtClean="0">
                <a:solidFill>
                  <a:srgbClr val="FF0000"/>
                </a:solidFill>
              </a:rPr>
              <a:t>Чебишов</a:t>
            </a:r>
            <a:r>
              <a:rPr lang="ru-RU" sz="3600" b="1" dirty="0" smtClean="0">
                <a:solidFill>
                  <a:srgbClr val="FF0000"/>
                </a:solidFill>
              </a:rPr>
              <a:t> (великий математик 19 </a:t>
            </a:r>
            <a:r>
              <a:rPr lang="ru-RU" sz="3600" b="1" dirty="0" err="1" smtClean="0">
                <a:solidFill>
                  <a:srgbClr val="FF0000"/>
                </a:solidFill>
              </a:rPr>
              <a:t>століття</a:t>
            </a:r>
            <a:r>
              <a:rPr lang="ru-RU" sz="3600" b="1" dirty="0" smtClean="0">
                <a:solidFill>
                  <a:srgbClr val="FF0000"/>
                </a:solidFill>
              </a:rPr>
              <a:t>)…</a:t>
            </a:r>
            <a:endParaRPr lang="ru-RU" sz="3600" b="1" dirty="0">
              <a:solidFill>
                <a:srgbClr val="FF0000"/>
              </a:solidFill>
            </a:endParaRP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1259" y="548680"/>
            <a:ext cx="11326308" cy="5262979"/>
          </a:xfrm>
          <a:prstGeom prst="rect">
            <a:avLst/>
          </a:prstGeom>
        </p:spPr>
        <p:txBody>
          <a:bodyPr wrap="square">
            <a:spAutoFit/>
          </a:bodyPr>
          <a:lstStyle/>
          <a:p>
            <a:pPr algn="ctr"/>
            <a:endParaRPr lang="uk-UA" sz="4800" b="1" dirty="0" smtClean="0">
              <a:solidFill>
                <a:srgbClr val="FFC000"/>
              </a:solidFill>
              <a:cs typeface="Aharoni" pitchFamily="2" charset="-79"/>
            </a:endParaRPr>
          </a:p>
          <a:p>
            <a:pPr algn="ctr"/>
            <a:endParaRPr lang="uk-UA" sz="4800" b="1" dirty="0" smtClean="0">
              <a:solidFill>
                <a:srgbClr val="FFC000"/>
              </a:solidFill>
              <a:cs typeface="Aharoni" pitchFamily="2" charset="-79"/>
            </a:endParaRPr>
          </a:p>
          <a:p>
            <a:pPr algn="ctr"/>
            <a:r>
              <a:rPr lang="uk-UA" sz="4800" b="1" dirty="0" smtClean="0">
                <a:solidFill>
                  <a:srgbClr val="FFC000"/>
                </a:solidFill>
                <a:cs typeface="Aharoni" pitchFamily="2" charset="-79"/>
              </a:rPr>
              <a:t>НАВЧАЛЬНО-ПОЛЬОВІ ЗБОРИ </a:t>
            </a:r>
          </a:p>
          <a:p>
            <a:pPr algn="ctr"/>
            <a:r>
              <a:rPr lang="uk-UA" sz="4800" b="1" dirty="0" smtClean="0">
                <a:solidFill>
                  <a:srgbClr val="FFC000"/>
                </a:solidFill>
                <a:cs typeface="Aharoni" pitchFamily="2" charset="-79"/>
              </a:rPr>
              <a:t>З УЧНЯМИ 11-Х КЛАСІВ ЛІЦЕЮ “УНІВЕРСУМ” ШЕВЧЕНКІВСЬКОГО РАЙОНУ МІСТА КИЄВА </a:t>
            </a:r>
          </a:p>
          <a:p>
            <a:pPr algn="ctr"/>
            <a:r>
              <a:rPr lang="uk-UA" sz="4800" b="1" dirty="0" smtClean="0">
                <a:solidFill>
                  <a:srgbClr val="FFC000"/>
                </a:solidFill>
                <a:cs typeface="Aharoni" pitchFamily="2" charset="-79"/>
              </a:rPr>
              <a:t>19 ТРАВНЯ 2015 РОКУ.</a:t>
            </a:r>
            <a:endParaRPr lang="ru-RU" sz="4800" b="1" dirty="0">
              <a:solidFill>
                <a:srgbClr val="FFC000"/>
              </a:solidFill>
              <a:cs typeface="Aharoni" pitchFamily="2" charset="-79"/>
            </a:endParaRP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911187" y="260648"/>
            <a:ext cx="10174480" cy="1236116"/>
          </a:xfrm>
        </p:spPr>
        <p:txBody>
          <a:bodyPr>
            <a:normAutofit fontScale="85000" lnSpcReduction="20000"/>
          </a:bodyPr>
          <a:lstStyle/>
          <a:p>
            <a:pPr algn="ctr"/>
            <a:r>
              <a:rPr lang="uk-UA" sz="4000" b="1" dirty="0" smtClean="0">
                <a:solidFill>
                  <a:srgbClr val="FFC000"/>
                </a:solidFill>
              </a:rPr>
              <a:t>ЗБІР УЧНІВ БІЛЯ КПП </a:t>
            </a:r>
          </a:p>
          <a:p>
            <a:pPr algn="ctr"/>
            <a:r>
              <a:rPr lang="uk-UA" sz="4000" b="1" dirty="0" smtClean="0">
                <a:solidFill>
                  <a:srgbClr val="FFC000"/>
                </a:solidFill>
              </a:rPr>
              <a:t>ВІЙСЬКОВОЇ ЧАСТИНИ 3030 НАЦІОНАЛЬНОЇ ГВАРДІЇ УКРАЇНИ…</a:t>
            </a:r>
            <a:endParaRPr lang="ru-RU" sz="4000" b="1" dirty="0">
              <a:solidFill>
                <a:srgbClr val="FFC000"/>
              </a:solidFill>
            </a:endParaRPr>
          </a:p>
        </p:txBody>
      </p:sp>
      <p:pic>
        <p:nvPicPr>
          <p:cNvPr id="2051" name="Picture 3" descr="C:\Users\USER\Desktop\Для презентації\1. ЗБІР БІЛЯ КПП\1.jpg"/>
          <p:cNvPicPr>
            <a:picLocks noChangeAspect="1" noChangeArrowheads="1"/>
          </p:cNvPicPr>
          <p:nvPr/>
        </p:nvPicPr>
        <p:blipFill>
          <a:blip r:embed="rId2" cstate="print"/>
          <a:srcRect/>
          <a:stretch>
            <a:fillRect/>
          </a:stretch>
        </p:blipFill>
        <p:spPr bwMode="auto">
          <a:xfrm>
            <a:off x="2830901" y="2348880"/>
            <a:ext cx="6527026" cy="3528392"/>
          </a:xfrm>
          <a:prstGeom prst="rect">
            <a:avLst/>
          </a:prstGeom>
          <a:noFill/>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Для презентації\1. ЗБІР БІЛЯ КПП\2.JPG"/>
          <p:cNvPicPr>
            <a:picLocks noChangeAspect="1" noChangeArrowheads="1"/>
          </p:cNvPicPr>
          <p:nvPr/>
        </p:nvPicPr>
        <p:blipFill>
          <a:blip r:embed="rId2" cstate="print"/>
          <a:srcRect/>
          <a:stretch>
            <a:fillRect/>
          </a:stretch>
        </p:blipFill>
        <p:spPr bwMode="auto">
          <a:xfrm>
            <a:off x="0" y="1"/>
            <a:ext cx="12188825" cy="6858000"/>
          </a:xfrm>
          <a:prstGeom prst="rect">
            <a:avLst/>
          </a:prstGeom>
          <a:noFill/>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Для презентації\1. ЗБІР БІЛЯ КПП\3.JPG"/>
          <p:cNvPicPr>
            <a:picLocks noChangeAspect="1" noChangeArrowheads="1"/>
          </p:cNvPicPr>
          <p:nvPr/>
        </p:nvPicPr>
        <p:blipFill>
          <a:blip r:embed="rId2" cstate="print"/>
          <a:srcRect/>
          <a:stretch>
            <a:fillRect/>
          </a:stretch>
        </p:blipFill>
        <p:spPr bwMode="auto">
          <a:xfrm>
            <a:off x="0" y="2"/>
            <a:ext cx="12188825" cy="6857999"/>
          </a:xfrm>
          <a:prstGeom prst="rect">
            <a:avLst/>
          </a:prstGeom>
          <a:noFill/>
        </p:spPr>
      </p:pic>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Для презентації\4. ВИХІД З КЛУБУ - ШИКУВАННЯ\IMG_7538.JPG"/>
          <p:cNvPicPr>
            <a:picLocks noChangeAspect="1" noChangeArrowheads="1"/>
          </p:cNvPicPr>
          <p:nvPr/>
        </p:nvPicPr>
        <p:blipFill>
          <a:blip r:embed="rId2" cstate="print"/>
          <a:srcRect/>
          <a:stretch>
            <a:fillRect/>
          </a:stretch>
        </p:blipFill>
        <p:spPr bwMode="auto">
          <a:xfrm>
            <a:off x="0" y="0"/>
            <a:ext cx="12188825" cy="6858000"/>
          </a:xfrm>
          <a:prstGeom prst="rect">
            <a:avLst/>
          </a:prstGeom>
          <a:noFill/>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USER\Desktop\Для презентації\7. ВИХІД З МУЗЕЮ І ПІДРОЗДІЛУ ШИКУВАННЯ - ВИХІД НА ПЛАЦ\IMG_7597.JPG"/>
          <p:cNvPicPr>
            <a:picLocks noGrp="1" noChangeAspect="1" noChangeArrowheads="1"/>
          </p:cNvPicPr>
          <p:nvPr>
            <p:ph idx="1"/>
          </p:nvPr>
        </p:nvPicPr>
        <p:blipFill>
          <a:blip r:embed="rId2" cstate="print"/>
          <a:srcRect/>
          <a:stretch>
            <a:fillRect/>
          </a:stretch>
        </p:blipFill>
        <p:spPr bwMode="auto">
          <a:xfrm>
            <a:off x="335273" y="0"/>
            <a:ext cx="11853552" cy="6858000"/>
          </a:xfrm>
          <a:prstGeom prst="rect">
            <a:avLst/>
          </a:prstGeom>
          <a:noFill/>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450850" y="142875"/>
            <a:ext cx="11215688" cy="6429375"/>
          </a:xfrm>
        </p:spPr>
        <p:txBody>
          <a:bodyPr/>
          <a:lstStyle/>
          <a:p>
            <a:pPr algn="ctr" fontAlgn="auto">
              <a:spcAft>
                <a:spcPts val="0"/>
              </a:spcAft>
              <a:defRPr/>
            </a:pPr>
            <a: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t>Звання – </a:t>
            </a:r>
            <a:r>
              <a:rPr lang="ru-RU" sz="4800" b="1" u="sng" dirty="0" smtClean="0">
                <a:solidFill>
                  <a:srgbClr val="FFFF00"/>
                </a:solidFill>
                <a:effectLst>
                  <a:outerShdw blurRad="12700" dist="63500" dir="6000000" sx="106000" sy="106000" algn="ctr" rotWithShape="0">
                    <a:schemeClr val="bg1">
                      <a:alpha val="94000"/>
                    </a:schemeClr>
                  </a:outerShdw>
                </a:effectLst>
                <a:latin typeface="Arial Black" pitchFamily="34" charset="0"/>
              </a:rPr>
              <a:t>немає.</a:t>
            </a:r>
            <a: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t/>
            </a:r>
            <a:b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br>
            <a: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t/>
            </a:r>
            <a:b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br>
            <a:r>
              <a:rPr lang="ru-RU" sz="4800" b="1" u="sng" dirty="0" err="1" smtClean="0">
                <a:solidFill>
                  <a:srgbClr val="FF0000"/>
                </a:solidFill>
                <a:effectLst>
                  <a:outerShdw blurRad="12700" dist="63500" dir="6000000" sx="106000" sy="106000" algn="ctr" rotWithShape="0">
                    <a:schemeClr val="bg1">
                      <a:alpha val="94000"/>
                    </a:schemeClr>
                  </a:outerShdw>
                </a:effectLst>
                <a:latin typeface="Arial Black" pitchFamily="34" charset="0"/>
              </a:rPr>
              <a:t>Кваліфікаційна</a:t>
            </a:r>
            <a: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t>  </a:t>
            </a:r>
            <a:r>
              <a:rPr lang="ru-RU" sz="4800" b="1" u="sng" dirty="0" err="1" smtClean="0">
                <a:solidFill>
                  <a:srgbClr val="FF0000"/>
                </a:solidFill>
                <a:effectLst>
                  <a:outerShdw blurRad="12700" dist="63500" dir="6000000" sx="106000" sy="106000" algn="ctr" rotWithShape="0">
                    <a:schemeClr val="bg1">
                      <a:alpha val="94000"/>
                    </a:schemeClr>
                  </a:outerShdw>
                </a:effectLst>
                <a:latin typeface="Arial Black" pitchFamily="34" charset="0"/>
              </a:rPr>
              <a:t>категорія</a:t>
            </a:r>
            <a:r>
              <a:rPr lang="ru-RU" sz="4800" b="1" u="sng" dirty="0" smtClean="0">
                <a:solidFill>
                  <a:srgbClr val="FF0000"/>
                </a:solidFill>
                <a:effectLst>
                  <a:outerShdw blurRad="12700" dist="63500" dir="6000000" sx="106000" sy="106000" algn="ctr" rotWithShape="0">
                    <a:schemeClr val="bg1">
                      <a:alpha val="94000"/>
                    </a:schemeClr>
                  </a:outerShdw>
                </a:effectLst>
                <a:latin typeface="Arial Black" pitchFamily="34" charset="0"/>
              </a:rPr>
              <a:t> – </a:t>
            </a:r>
            <a:r>
              <a:rPr lang="ru-RU" sz="4800" b="1" u="sng" dirty="0" err="1" smtClean="0">
                <a:solidFill>
                  <a:srgbClr val="FFFF00"/>
                </a:solidFill>
                <a:effectLst>
                  <a:outerShdw blurRad="12700" dist="63500" dir="6000000" sx="106000" sy="106000" algn="ctr" rotWithShape="0">
                    <a:schemeClr val="bg1">
                      <a:alpha val="94000"/>
                    </a:schemeClr>
                  </a:outerShdw>
                </a:effectLst>
                <a:latin typeface="Arial Black" pitchFamily="34" charset="0"/>
              </a:rPr>
              <a:t>немає</a:t>
            </a:r>
            <a:r>
              <a:rPr lang="ru-RU" sz="4800" b="1" u="sng" dirty="0" smtClean="0">
                <a:solidFill>
                  <a:srgbClr val="FFFF00"/>
                </a:solidFill>
                <a:effectLst>
                  <a:outerShdw blurRad="12700" dist="63500" dir="6000000" sx="106000" sy="106000" algn="ctr" rotWithShape="0">
                    <a:schemeClr val="bg1">
                      <a:alpha val="94000"/>
                    </a:schemeClr>
                  </a:outerShdw>
                </a:effectLst>
                <a:latin typeface="Arial Black" pitchFamily="34" charset="0"/>
              </a:rPr>
              <a:t>.</a:t>
            </a:r>
            <a:endParaRPr lang="ru-RU" sz="4800" b="1" u="sng" dirty="0">
              <a:solidFill>
                <a:srgbClr val="FFFF00"/>
              </a:solidFill>
              <a:effectLst>
                <a:outerShdw blurRad="12700" dist="63500" dir="6000000" sx="106000" sy="106000" algn="ctr" rotWithShape="0">
                  <a:schemeClr val="bg1">
                    <a:alpha val="94000"/>
                  </a:schemeClr>
                </a:outerShdw>
              </a:effectLst>
              <a:latin typeface="Arial Black" pitchFamily="34" charset="0"/>
            </a:endParaRPr>
          </a:p>
        </p:txBody>
      </p:sp>
      <p:pic>
        <p:nvPicPr>
          <p:cNvPr id="8195" name="Picture 2"/>
          <p:cNvPicPr>
            <a:picLocks noChangeAspect="1" noChangeArrowheads="1"/>
          </p:cNvPicPr>
          <p:nvPr/>
        </p:nvPicPr>
        <p:blipFill>
          <a:blip r:embed="rId3" cstate="print"/>
          <a:srcRect/>
          <a:stretch>
            <a:fillRect/>
          </a:stretch>
        </p:blipFill>
        <p:spPr bwMode="auto">
          <a:xfrm>
            <a:off x="4438228" y="404664"/>
            <a:ext cx="2808312" cy="331236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C:\Users\USER\Desktop\Для презентації\9. ЗАНЯТТЯ З ВОГНЕВОЇ ПІДГОТОВКИ\IMG_6520.JPG"/>
          <p:cNvPicPr>
            <a:picLocks noGrp="1" noChangeAspect="1" noChangeArrowheads="1"/>
          </p:cNvPicPr>
          <p:nvPr>
            <p:ph idx="1"/>
          </p:nvPr>
        </p:nvPicPr>
        <p:blipFill>
          <a:blip r:embed="rId2" cstate="print"/>
          <a:srcRect/>
          <a:stretch>
            <a:fillRect/>
          </a:stretch>
        </p:blipFill>
        <p:spPr bwMode="auto">
          <a:xfrm>
            <a:off x="1103158" y="188640"/>
            <a:ext cx="10225842" cy="6365602"/>
          </a:xfrm>
          <a:prstGeom prst="rect">
            <a:avLst/>
          </a:prstGeom>
          <a:noFill/>
        </p:spPr>
      </p:pic>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USER\Desktop\Для презентації\9. ЗАНЯТТЯ З ВОГНЕВОЇ ПІДГОТОВКИ\IMG_6524.JPG"/>
          <p:cNvPicPr>
            <a:picLocks noGrp="1" noChangeAspect="1" noChangeArrowheads="1"/>
          </p:cNvPicPr>
          <p:nvPr>
            <p:ph idx="1"/>
          </p:nvPr>
        </p:nvPicPr>
        <p:blipFill>
          <a:blip r:embed="rId2" cstate="print"/>
          <a:srcRect/>
          <a:stretch>
            <a:fillRect/>
          </a:stretch>
        </p:blipFill>
        <p:spPr bwMode="auto">
          <a:xfrm>
            <a:off x="-306011" y="0"/>
            <a:ext cx="12494837" cy="6858000"/>
          </a:xfrm>
          <a:prstGeom prst="rect">
            <a:avLst/>
          </a:prstGeom>
          <a:noFill/>
        </p:spPr>
      </p:pic>
      <p:pic>
        <p:nvPicPr>
          <p:cNvPr id="3" name="Picture 3" descr="C:\Users\USER\Desktop\Для презентації\9. ЗАНЯТТЯ З ВОГНЕВОЇ ПІДГОТОВКИ\IMG_7642.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a:ln w="9525">
            <a:noFill/>
            <a:miter lim="800000"/>
            <a:headEnd/>
            <a:tailEnd/>
          </a:ln>
        </p:spPr>
      </p:pic>
      <p:pic>
        <p:nvPicPr>
          <p:cNvPr id="4" name="Picture 2" descr="C:\Users\USER\Desktop\Для презентації\9. ЗАНЯТТЯ З ВОГНЕВОЇ ПІДГОТОВКИ\IMG_7633.JPG"/>
          <p:cNvPicPr>
            <a:picLocks noChangeAspect="1" noChangeArrowheads="1"/>
          </p:cNvPicPr>
          <p:nvPr/>
        </p:nvPicPr>
        <p:blipFill>
          <a:blip r:embed="rId4"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Users\USER\Desktop\Для презентації\11. ЗАНЯТТЯ В АВТОПАРКУ\IMG_1183.JPG"/>
          <p:cNvPicPr>
            <a:picLocks noGrp="1" noChangeAspect="1" noChangeArrowheads="1"/>
          </p:cNvPicPr>
          <p:nvPr>
            <p:ph idx="1"/>
          </p:nvPr>
        </p:nvPicPr>
        <p:blipFill>
          <a:blip r:embed="rId2" cstate="print"/>
          <a:srcRect/>
          <a:stretch>
            <a:fillRect/>
          </a:stretch>
        </p:blipFill>
        <p:spPr bwMode="auto">
          <a:xfrm>
            <a:off x="1" y="0"/>
            <a:ext cx="12188825" cy="6858000"/>
          </a:xfrm>
          <a:prstGeom prst="rect">
            <a:avLst/>
          </a:prstGeom>
          <a:noFill/>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esktop\Для презентації\10. ТАКТИЧНА ПІДГОТОВКА НГУ\IMG_139.JPG"/>
          <p:cNvPicPr>
            <a:picLocks noChangeAspect="1" noChangeArrowheads="1"/>
          </p:cNvPicPr>
          <p:nvPr/>
        </p:nvPicPr>
        <p:blipFill>
          <a:blip r:embed="rId2" cstate="print"/>
          <a:srcRect/>
          <a:stretch>
            <a:fillRect/>
          </a:stretch>
        </p:blipFill>
        <p:spPr bwMode="auto">
          <a:xfrm>
            <a:off x="1" y="0"/>
            <a:ext cx="12188824"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0" y="0"/>
            <a:ext cx="12188825" cy="954088"/>
          </a:xfrm>
          <a:prstGeom prst="rect">
            <a:avLst/>
          </a:prstGeom>
          <a:noFill/>
          <a:ln w="9525">
            <a:noFill/>
            <a:miter lim="800000"/>
            <a:headEnd/>
            <a:tailEnd/>
          </a:ln>
        </p:spPr>
        <p:txBody>
          <a:bodyPr anchor="ctr">
            <a:spAutoFit/>
          </a:bodyPr>
          <a:lstStyle/>
          <a:p>
            <a:pPr indent="449263"/>
            <a:endParaRPr lang="uk-UA" sz="2800" b="1">
              <a:solidFill>
                <a:srgbClr val="FFC000"/>
              </a:solidFill>
              <a:latin typeface="Times New Roman" pitchFamily="18" charset="0"/>
              <a:cs typeface="Times New Roman" pitchFamily="18" charset="0"/>
            </a:endParaRPr>
          </a:p>
          <a:p>
            <a:pPr indent="449263"/>
            <a:endParaRPr lang="uk-UA" sz="2800" b="1">
              <a:solidFill>
                <a:srgbClr val="FFC000"/>
              </a:solidFill>
              <a:latin typeface="Times New Roman" pitchFamily="18" charset="0"/>
              <a:cs typeface="Times New Roman" pitchFamily="18" charset="0"/>
            </a:endParaRPr>
          </a:p>
        </p:txBody>
      </p:sp>
      <p:sp>
        <p:nvSpPr>
          <p:cNvPr id="80899" name="Rectangle 1"/>
          <p:cNvSpPr>
            <a:spLocks noChangeArrowheads="1"/>
          </p:cNvSpPr>
          <p:nvPr/>
        </p:nvSpPr>
        <p:spPr bwMode="auto">
          <a:xfrm>
            <a:off x="165100" y="0"/>
            <a:ext cx="11858625" cy="800100"/>
          </a:xfrm>
          <a:prstGeom prst="rect">
            <a:avLst/>
          </a:prstGeom>
          <a:noFill/>
          <a:ln w="9525">
            <a:noFill/>
            <a:miter lim="800000"/>
            <a:headEnd/>
            <a:tailEnd/>
          </a:ln>
        </p:spPr>
        <p:txBody>
          <a:bodyPr anchor="ctr">
            <a:spAutoFit/>
          </a:bodyPr>
          <a:lstStyle/>
          <a:p>
            <a:r>
              <a:rPr lang="uk-UA" sz="1400">
                <a:solidFill>
                  <a:srgbClr val="FFFF00"/>
                </a:solidFill>
                <a:latin typeface="Times New Roman" pitchFamily="18" charset="0"/>
                <a:cs typeface="Times New Roman" pitchFamily="18" charset="0"/>
              </a:rPr>
              <a:t>	</a:t>
            </a:r>
            <a:endParaRPr lang="uk-UA" sz="1400" b="1">
              <a:solidFill>
                <a:srgbClr val="FFFF00"/>
              </a:solidFill>
              <a:latin typeface="Times New Roman" pitchFamily="18" charset="0"/>
              <a:cs typeface="Times New Roman" pitchFamily="18" charset="0"/>
            </a:endParaRPr>
          </a:p>
          <a:p>
            <a:r>
              <a:rPr lang="uk-UA" sz="3200" b="1">
                <a:solidFill>
                  <a:srgbClr val="FFFF00"/>
                </a:solidFill>
                <a:latin typeface="Corbel" pitchFamily="34" charset="0"/>
              </a:rPr>
              <a:t> 	</a:t>
            </a:r>
            <a:endParaRPr lang="ru-RU" sz="3200" b="1">
              <a:solidFill>
                <a:srgbClr val="FFFF00"/>
              </a:solidFill>
              <a:latin typeface="Corbel" pitchFamily="34" charset="0"/>
            </a:endParaRPr>
          </a:p>
        </p:txBody>
      </p:sp>
      <p:sp>
        <p:nvSpPr>
          <p:cNvPr id="80900" name="Прямоугольник 4"/>
          <p:cNvSpPr>
            <a:spLocks noChangeArrowheads="1"/>
          </p:cNvSpPr>
          <p:nvPr/>
        </p:nvSpPr>
        <p:spPr bwMode="auto">
          <a:xfrm>
            <a:off x="1197868" y="1700808"/>
            <a:ext cx="10636771" cy="3139321"/>
          </a:xfrm>
          <a:prstGeom prst="rect">
            <a:avLst/>
          </a:prstGeom>
          <a:noFill/>
          <a:ln w="9525">
            <a:noFill/>
            <a:miter lim="800000"/>
            <a:headEnd/>
            <a:tailEnd/>
          </a:ln>
        </p:spPr>
        <p:txBody>
          <a:bodyPr wrap="square">
            <a:spAutoFit/>
          </a:bodyPr>
          <a:lstStyle/>
          <a:p>
            <a:pPr algn="ctr"/>
            <a:r>
              <a:rPr lang="ru-RU" sz="6600" b="1" dirty="0">
                <a:solidFill>
                  <a:srgbClr val="FF0000"/>
                </a:solidFill>
                <a:latin typeface="Microsoft Sans Serif" pitchFamily="34" charset="0"/>
                <a:cs typeface="Microsoft Sans Serif" pitchFamily="34" charset="0"/>
              </a:rPr>
              <a:t>УЧАСТЬ  </a:t>
            </a:r>
            <a:endParaRPr lang="ru-RU" sz="6600" b="1" dirty="0" smtClean="0">
              <a:solidFill>
                <a:srgbClr val="FF0000"/>
              </a:solidFill>
              <a:latin typeface="Microsoft Sans Serif" pitchFamily="34" charset="0"/>
              <a:cs typeface="Microsoft Sans Serif" pitchFamily="34" charset="0"/>
            </a:endParaRPr>
          </a:p>
          <a:p>
            <a:pPr algn="ctr"/>
            <a:r>
              <a:rPr lang="ru-RU" sz="6600" b="1" dirty="0" smtClean="0">
                <a:solidFill>
                  <a:srgbClr val="FF0000"/>
                </a:solidFill>
                <a:latin typeface="Microsoft Sans Serif" pitchFamily="34" charset="0"/>
                <a:cs typeface="Microsoft Sans Serif" pitchFamily="34" charset="0"/>
              </a:rPr>
              <a:t>В  </a:t>
            </a:r>
            <a:r>
              <a:rPr lang="ru-RU" sz="6600" b="1" dirty="0">
                <a:solidFill>
                  <a:srgbClr val="FF0000"/>
                </a:solidFill>
                <a:latin typeface="Microsoft Sans Serif" pitchFamily="34" charset="0"/>
                <a:cs typeface="Microsoft Sans Serif" pitchFamily="34" charset="0"/>
              </a:rPr>
              <a:t>ПОЗАКЛАСНИХ ЗАХОДАХ. </a:t>
            </a:r>
          </a:p>
        </p:txBody>
      </p:sp>
      <p:pic>
        <p:nvPicPr>
          <p:cNvPr id="5" name="Picture 2" descr="C:\Documents and Settings\Администратор\Рабочий стол\logoin.gif"/>
          <p:cNvPicPr>
            <a:picLocks noChangeAspect="1" noChangeArrowheads="1"/>
          </p:cNvPicPr>
          <p:nvPr/>
        </p:nvPicPr>
        <p:blipFill>
          <a:blip r:embed="rId2" cstate="print"/>
          <a:srcRect/>
          <a:stretch>
            <a:fillRect/>
          </a:stretch>
        </p:blipFill>
        <p:spPr bwMode="auto">
          <a:xfrm>
            <a:off x="333772" y="1844824"/>
            <a:ext cx="2232248" cy="316835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USER\Desktop\ЛІЦЕЙ\Урок мужності\DSCF3.JPG"/>
          <p:cNvPicPr>
            <a:picLocks noChangeAspect="1" noChangeArrowheads="1"/>
          </p:cNvPicPr>
          <p:nvPr/>
        </p:nvPicPr>
        <p:blipFill>
          <a:blip r:embed="rId2" cstate="print"/>
          <a:srcRect/>
          <a:stretch>
            <a:fillRect/>
          </a:stretch>
        </p:blipFill>
        <p:spPr bwMode="auto">
          <a:xfrm>
            <a:off x="0" y="0"/>
            <a:ext cx="5292080" cy="4293096"/>
          </a:xfrm>
          <a:prstGeom prst="rect">
            <a:avLst/>
          </a:prstGeom>
          <a:noFill/>
        </p:spPr>
      </p:pic>
      <p:pic>
        <p:nvPicPr>
          <p:cNvPr id="117763" name="Picture 3" descr="C:\Users\USER\Desktop\ЛІЦЕЙ\Урок мужності\DSCF6014.JPG"/>
          <p:cNvPicPr>
            <a:picLocks noChangeAspect="1" noChangeArrowheads="1"/>
          </p:cNvPicPr>
          <p:nvPr/>
        </p:nvPicPr>
        <p:blipFill>
          <a:blip r:embed="rId3" cstate="print"/>
          <a:srcRect/>
          <a:stretch>
            <a:fillRect/>
          </a:stretch>
        </p:blipFill>
        <p:spPr bwMode="auto">
          <a:xfrm>
            <a:off x="5662364" y="3212976"/>
            <a:ext cx="5734373" cy="3645024"/>
          </a:xfrm>
          <a:prstGeom prst="rect">
            <a:avLst/>
          </a:prstGeom>
          <a:noFill/>
        </p:spPr>
      </p:pic>
      <p:sp>
        <p:nvSpPr>
          <p:cNvPr id="4" name="Прямоугольник 3"/>
          <p:cNvSpPr/>
          <p:nvPr/>
        </p:nvSpPr>
        <p:spPr>
          <a:xfrm>
            <a:off x="5518348" y="908720"/>
            <a:ext cx="6408712" cy="1446550"/>
          </a:xfrm>
          <a:prstGeom prst="rect">
            <a:avLst/>
          </a:prstGeom>
        </p:spPr>
        <p:txBody>
          <a:bodyPr wrap="square">
            <a:spAutoFit/>
          </a:bodyPr>
          <a:lstStyle/>
          <a:p>
            <a:pPr lvl="0" algn="ctr"/>
            <a:r>
              <a:rPr lang="uk-UA" sz="4400" b="1" dirty="0" smtClean="0">
                <a:solidFill>
                  <a:srgbClr val="FFFF00"/>
                </a:solidFill>
                <a:latin typeface="Times New Roman" pitchFamily="18" charset="0"/>
                <a:ea typeface="Calibri" pitchFamily="34" charset="0"/>
                <a:cs typeface="Times New Roman" pitchFamily="18" charset="0"/>
              </a:rPr>
              <a:t>ЗУСТРІЧ  З  ВОЇНОМ - ВЕТЕРАНОМ  АТО</a:t>
            </a:r>
            <a:endParaRPr lang="ru-RU" sz="4400" dirty="0"/>
          </a:p>
        </p:txBody>
      </p: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74532" y="1196752"/>
            <a:ext cx="5014292" cy="3970318"/>
          </a:xfrm>
          <a:prstGeom prst="rect">
            <a:avLst/>
          </a:prstGeom>
        </p:spPr>
        <p:txBody>
          <a:bodyPr wrap="square">
            <a:spAutoFit/>
          </a:bodyPr>
          <a:lstStyle/>
          <a:p>
            <a:pPr lvl="0" algn="ctr"/>
            <a:endParaRPr lang="uk-UA" sz="3600" b="1" dirty="0" smtClean="0">
              <a:solidFill>
                <a:srgbClr val="FFFF00"/>
              </a:solidFill>
              <a:latin typeface="Times New Roman" pitchFamily="18" charset="0"/>
              <a:cs typeface="Times New Roman" pitchFamily="18" charset="0"/>
            </a:endParaRPr>
          </a:p>
          <a:p>
            <a:pPr lvl="0" algn="ctr"/>
            <a:r>
              <a:rPr lang="uk-UA" sz="3600" b="1" dirty="0" smtClean="0">
                <a:solidFill>
                  <a:srgbClr val="FFFF00"/>
                </a:solidFill>
                <a:latin typeface="Times New Roman" pitchFamily="18" charset="0"/>
                <a:cs typeface="Times New Roman" pitchFamily="18" charset="0"/>
              </a:rPr>
              <a:t>ФЛЕШ-МОБ </a:t>
            </a:r>
          </a:p>
          <a:p>
            <a:pPr lvl="0" algn="ctr"/>
            <a:r>
              <a:rPr lang="uk-UA" sz="3600" b="1" dirty="0" smtClean="0">
                <a:solidFill>
                  <a:srgbClr val="FFFF00"/>
                </a:solidFill>
                <a:latin typeface="Times New Roman" pitchFamily="18" charset="0"/>
                <a:cs typeface="Times New Roman" pitchFamily="18" charset="0"/>
              </a:rPr>
              <a:t>В МЕТРОПОЛІТЕНІ </a:t>
            </a:r>
          </a:p>
          <a:p>
            <a:pPr lvl="0" algn="ctr"/>
            <a:r>
              <a:rPr lang="uk-UA" sz="3600" b="1" dirty="0" smtClean="0">
                <a:solidFill>
                  <a:srgbClr val="FFFF00"/>
                </a:solidFill>
                <a:latin typeface="Times New Roman" pitchFamily="18" charset="0"/>
                <a:cs typeface="Times New Roman" pitchFamily="18" charset="0"/>
              </a:rPr>
              <a:t>УЧНІВ 10-В КЛАСУ</a:t>
            </a:r>
          </a:p>
          <a:p>
            <a:pPr lvl="0" algn="ctr"/>
            <a:r>
              <a:rPr lang="uk-UA" sz="3600" b="1" dirty="0" smtClean="0">
                <a:solidFill>
                  <a:srgbClr val="FFFF00"/>
                </a:solidFill>
                <a:latin typeface="Times New Roman" pitchFamily="18" charset="0"/>
                <a:cs typeface="Times New Roman" pitchFamily="18" charset="0"/>
              </a:rPr>
              <a:t>(НИНІ 11-В) “УКРАЇНА – ЄДИНА КРАЇНА”</a:t>
            </a:r>
            <a:endParaRPr lang="ru-RU" sz="3600" dirty="0"/>
          </a:p>
        </p:txBody>
      </p:sp>
      <p:pic>
        <p:nvPicPr>
          <p:cNvPr id="118786" name="Picture 2" descr="C:\Users\USER\Desktop\ЛІЦЕЙ\МОЙ КЛАСС\Екскурсія до Національного музею літератури\DSCN0463.JPG"/>
          <p:cNvPicPr>
            <a:picLocks noChangeAspect="1" noChangeArrowheads="1"/>
          </p:cNvPicPr>
          <p:nvPr/>
        </p:nvPicPr>
        <p:blipFill>
          <a:blip r:embed="rId2" cstate="print"/>
          <a:srcRect/>
          <a:stretch>
            <a:fillRect/>
          </a:stretch>
        </p:blipFill>
        <p:spPr bwMode="auto">
          <a:xfrm>
            <a:off x="-1588" y="548680"/>
            <a:ext cx="7464151" cy="5976664"/>
          </a:xfrm>
          <a:prstGeom prst="rect">
            <a:avLst/>
          </a:prstGeom>
          <a:noFill/>
        </p:spPr>
      </p:pic>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5780" y="4797152"/>
            <a:ext cx="11305256" cy="1754326"/>
          </a:xfrm>
          <a:prstGeom prst="rect">
            <a:avLst/>
          </a:prstGeom>
        </p:spPr>
        <p:txBody>
          <a:bodyPr wrap="square">
            <a:spAutoFit/>
          </a:bodyPr>
          <a:lstStyle/>
          <a:p>
            <a:pPr lvl="0" algn="ctr"/>
            <a:endParaRPr lang="uk-UA" sz="3600" b="1" dirty="0" smtClean="0">
              <a:solidFill>
                <a:srgbClr val="FFFF00"/>
              </a:solidFill>
              <a:latin typeface="Times New Roman" pitchFamily="18" charset="0"/>
              <a:cs typeface="Times New Roman" pitchFamily="18" charset="0"/>
            </a:endParaRPr>
          </a:p>
          <a:p>
            <a:pPr lvl="0" algn="ctr"/>
            <a:r>
              <a:rPr lang="uk-UA" sz="3600" b="1" dirty="0" smtClean="0">
                <a:solidFill>
                  <a:srgbClr val="FFFF00"/>
                </a:solidFill>
                <a:latin typeface="Times New Roman" pitchFamily="18" charset="0"/>
                <a:cs typeface="Times New Roman" pitchFamily="18" charset="0"/>
              </a:rPr>
              <a:t>ЕКСКУРСІЯ УЧНІВ 11-В КЛАСУ</a:t>
            </a:r>
          </a:p>
          <a:p>
            <a:pPr lvl="0" algn="ctr"/>
            <a:r>
              <a:rPr lang="uk-UA" sz="3600" b="1" dirty="0" smtClean="0">
                <a:solidFill>
                  <a:srgbClr val="FFFF00"/>
                </a:solidFill>
                <a:latin typeface="Times New Roman" pitchFamily="18" charset="0"/>
                <a:cs typeface="Times New Roman" pitchFamily="18" charset="0"/>
              </a:rPr>
              <a:t>ДО НАЦІОНАЛЬНОГО МУЗЕЮ ЛІТЕРАТУРИ</a:t>
            </a:r>
            <a:endParaRPr lang="ru-RU" sz="3600" dirty="0"/>
          </a:p>
        </p:txBody>
      </p:sp>
      <p:pic>
        <p:nvPicPr>
          <p:cNvPr id="119810" name="Picture 2" descr="C:\Users\USER\Desktop\ЛІЦЕЙ\МОЙ КЛАСС\Екскурсія до Національного музею літератури\DSCN0472.JPG"/>
          <p:cNvPicPr>
            <a:picLocks noChangeAspect="1" noChangeArrowheads="1"/>
          </p:cNvPicPr>
          <p:nvPr/>
        </p:nvPicPr>
        <p:blipFill>
          <a:blip r:embed="rId2" cstate="print"/>
          <a:srcRect/>
          <a:stretch>
            <a:fillRect/>
          </a:stretch>
        </p:blipFill>
        <p:spPr bwMode="auto">
          <a:xfrm>
            <a:off x="1917948" y="404664"/>
            <a:ext cx="8100392" cy="5040560"/>
          </a:xfrm>
          <a:prstGeom prst="rect">
            <a:avLst/>
          </a:prstGeom>
          <a:noFill/>
        </p:spPr>
      </p:pic>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14491" y="836712"/>
            <a:ext cx="4896545" cy="4524315"/>
          </a:xfrm>
          <a:prstGeom prst="rect">
            <a:avLst/>
          </a:prstGeom>
        </p:spPr>
        <p:txBody>
          <a:bodyPr wrap="square">
            <a:spAutoFit/>
          </a:bodyPr>
          <a:lstStyle/>
          <a:p>
            <a:pPr lvl="0" algn="ctr"/>
            <a:endParaRPr lang="uk-UA" sz="3600" b="1" dirty="0" smtClean="0">
              <a:solidFill>
                <a:srgbClr val="FFFF00"/>
              </a:solidFill>
              <a:latin typeface="Times New Roman" pitchFamily="18" charset="0"/>
              <a:cs typeface="Times New Roman" pitchFamily="18" charset="0"/>
            </a:endParaRPr>
          </a:p>
          <a:p>
            <a:pPr lvl="0" algn="ctr"/>
            <a:r>
              <a:rPr lang="uk-UA" sz="3600" b="1" dirty="0" smtClean="0">
                <a:solidFill>
                  <a:srgbClr val="FFFF00"/>
                </a:solidFill>
                <a:latin typeface="Times New Roman" pitchFamily="18" charset="0"/>
                <a:cs typeface="Times New Roman" pitchFamily="18" charset="0"/>
              </a:rPr>
              <a:t>ЕКСКУРСІЯ УЧНІВ 11-В КЛАСУ</a:t>
            </a:r>
          </a:p>
          <a:p>
            <a:pPr lvl="0" algn="ctr"/>
            <a:r>
              <a:rPr lang="uk-UA" sz="3600" b="1" dirty="0" smtClean="0">
                <a:solidFill>
                  <a:srgbClr val="FFFF00"/>
                </a:solidFill>
                <a:latin typeface="Times New Roman" pitchFamily="18" charset="0"/>
                <a:cs typeface="Times New Roman" pitchFamily="18" charset="0"/>
              </a:rPr>
              <a:t>ДО КИЇВСЬКОГО ПАЛАЦУ  ШКОЛЯРІВ. ВИСТАВА “ДИВО ІСНУЄ”…</a:t>
            </a:r>
            <a:endParaRPr lang="ru-RU" sz="3600" dirty="0"/>
          </a:p>
        </p:txBody>
      </p:sp>
      <p:pic>
        <p:nvPicPr>
          <p:cNvPr id="120834" name="Picture 2" descr="C:\Users\USER\Desktop\ЛІЦЕЙ\МОЙ КЛАСС\Київський палац школярів. Вистава Диво існує\IMG_20141031_133513.jpg"/>
          <p:cNvPicPr>
            <a:picLocks noChangeAspect="1" noChangeArrowheads="1"/>
          </p:cNvPicPr>
          <p:nvPr/>
        </p:nvPicPr>
        <p:blipFill>
          <a:blip r:embed="rId2" cstate="print"/>
          <a:srcRect/>
          <a:stretch>
            <a:fillRect/>
          </a:stretch>
        </p:blipFill>
        <p:spPr bwMode="auto">
          <a:xfrm>
            <a:off x="981844" y="188640"/>
            <a:ext cx="5143500" cy="6858000"/>
          </a:xfrm>
          <a:prstGeom prst="rect">
            <a:avLst/>
          </a:prstGeom>
          <a:noFill/>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636096" y="0"/>
            <a:ext cx="6552729" cy="2308324"/>
          </a:xfrm>
          <a:prstGeom prst="rect">
            <a:avLst/>
          </a:prstGeom>
        </p:spPr>
        <p:txBody>
          <a:bodyPr wrap="square">
            <a:spAutoFit/>
          </a:bodyPr>
          <a:lstStyle/>
          <a:p>
            <a:pPr lvl="0" algn="ctr"/>
            <a:endParaRPr lang="uk-UA" sz="3600" b="1" dirty="0" smtClean="0">
              <a:solidFill>
                <a:srgbClr val="FFFF00"/>
              </a:solidFill>
              <a:latin typeface="Times New Roman" pitchFamily="18" charset="0"/>
              <a:cs typeface="Times New Roman" pitchFamily="18" charset="0"/>
            </a:endParaRPr>
          </a:p>
          <a:p>
            <a:pPr lvl="0" algn="ctr"/>
            <a:r>
              <a:rPr lang="uk-UA" sz="3600" b="1" dirty="0" smtClean="0">
                <a:solidFill>
                  <a:srgbClr val="FFFF00"/>
                </a:solidFill>
                <a:latin typeface="Times New Roman" pitchFamily="18" charset="0"/>
                <a:cs typeface="Times New Roman" pitchFamily="18" charset="0"/>
              </a:rPr>
              <a:t>СПОРТИВНО-ТУРИСТИЧНИЙ ВИЇЗД ДО ПУЩІ-ВОДИЦІ…</a:t>
            </a:r>
            <a:endParaRPr lang="ru-RU" sz="3600" dirty="0"/>
          </a:p>
        </p:txBody>
      </p:sp>
      <p:pic>
        <p:nvPicPr>
          <p:cNvPr id="121858" name="Picture 2" descr="C:\Users\USER\Desktop\ЛІЦЕЙ\МОЙ КЛАСС\Виїзд в Пущу Водицю\IMG_20140913_110759.jpg"/>
          <p:cNvPicPr>
            <a:picLocks noChangeAspect="1" noChangeArrowheads="1"/>
          </p:cNvPicPr>
          <p:nvPr/>
        </p:nvPicPr>
        <p:blipFill>
          <a:blip r:embed="rId2" cstate="print"/>
          <a:srcRect/>
          <a:stretch>
            <a:fillRect/>
          </a:stretch>
        </p:blipFill>
        <p:spPr bwMode="auto">
          <a:xfrm>
            <a:off x="477788" y="332656"/>
            <a:ext cx="4680520" cy="6237312"/>
          </a:xfrm>
          <a:prstGeom prst="rect">
            <a:avLst/>
          </a:prstGeom>
          <a:noFill/>
        </p:spPr>
      </p:pic>
      <p:pic>
        <p:nvPicPr>
          <p:cNvPr id="121859" name="Picture 3" descr="C:\Users\USER\Desktop\ЛІЦЕЙ\МОЙ КЛАСС\Виїзд в Пущу Водицю\IMG_20140913_092747.jpg"/>
          <p:cNvPicPr>
            <a:picLocks noChangeAspect="1" noChangeArrowheads="1"/>
          </p:cNvPicPr>
          <p:nvPr/>
        </p:nvPicPr>
        <p:blipFill>
          <a:blip r:embed="rId3" cstate="print"/>
          <a:srcRect/>
          <a:stretch>
            <a:fillRect/>
          </a:stretch>
        </p:blipFill>
        <p:spPr bwMode="auto">
          <a:xfrm>
            <a:off x="7606580" y="2348880"/>
            <a:ext cx="3939902" cy="4509120"/>
          </a:xfrm>
          <a:prstGeom prst="rect">
            <a:avLst/>
          </a:prstGeom>
          <a:noFill/>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404813"/>
            <a:ext cx="12188825" cy="1007963"/>
          </a:xfrm>
        </p:spPr>
        <p:txBody>
          <a:bodyPr>
            <a:normAutofit/>
          </a:bodyPr>
          <a:lstStyle/>
          <a:p>
            <a:pPr algn="ctr" fontAlgn="auto">
              <a:spcAft>
                <a:spcPts val="0"/>
              </a:spcAft>
              <a:defRPr/>
            </a:pPr>
            <a:r>
              <a:rPr lang="ru-RU" dirty="0" smtClean="0">
                <a:solidFill>
                  <a:schemeClr val="accent5">
                    <a:lumMod val="75000"/>
                  </a:schemeClr>
                </a:solidFill>
                <a:effectLst>
                  <a:outerShdw blurRad="12700" dist="63500" dir="6000000" sx="106000" sy="106000" algn="ctr" rotWithShape="0">
                    <a:schemeClr val="bg1">
                      <a:alpha val="94000"/>
                    </a:schemeClr>
                  </a:outerShdw>
                </a:effectLst>
                <a:latin typeface="Arial Black" pitchFamily="34" charset="0"/>
              </a:rPr>
              <a:t>Теоретична  </a:t>
            </a:r>
            <a:r>
              <a:rPr lang="ru-RU" dirty="0" err="1" smtClean="0">
                <a:solidFill>
                  <a:schemeClr val="accent5">
                    <a:lumMod val="75000"/>
                  </a:schemeClr>
                </a:solidFill>
                <a:effectLst>
                  <a:outerShdw blurRad="12700" dist="63500" dir="6000000" sx="106000" sy="106000" algn="ctr" rotWithShape="0">
                    <a:schemeClr val="bg1">
                      <a:alpha val="94000"/>
                    </a:schemeClr>
                  </a:outerShdw>
                </a:effectLst>
                <a:latin typeface="Arial Black" pitchFamily="34" charset="0"/>
              </a:rPr>
              <a:t>підготовка</a:t>
            </a:r>
            <a:endParaRPr lang="ru-RU" dirty="0">
              <a:solidFill>
                <a:schemeClr val="accent5">
                  <a:lumMod val="75000"/>
                </a:schemeClr>
              </a:solidFill>
              <a:effectLst>
                <a:outerShdw blurRad="12700" dist="63500" dir="6000000" sx="106000" sy="106000" algn="ctr" rotWithShape="0">
                  <a:schemeClr val="bg1">
                    <a:alpha val="94000"/>
                  </a:schemeClr>
                </a:outerShdw>
              </a:effectLst>
              <a:latin typeface="Arial Black" pitchFamily="34" charset="0"/>
            </a:endParaRPr>
          </a:p>
        </p:txBody>
      </p:sp>
      <p:sp>
        <p:nvSpPr>
          <p:cNvPr id="4" name="Подзаголовок 3"/>
          <p:cNvSpPr>
            <a:spLocks noGrp="1"/>
          </p:cNvSpPr>
          <p:nvPr>
            <p:ph type="subTitle" idx="1"/>
          </p:nvPr>
        </p:nvSpPr>
        <p:spPr>
          <a:xfrm>
            <a:off x="-1" y="1484784"/>
            <a:ext cx="12188825" cy="5112568"/>
          </a:xfrm>
        </p:spPr>
        <p:txBody>
          <a:bodyPr rtlCol="0">
            <a:noAutofit/>
            <a:scene3d>
              <a:camera prst="orthographicFront"/>
              <a:lightRig rig="sunset" dir="t"/>
            </a:scene3d>
          </a:bodyPr>
          <a:lstStyle/>
          <a:p>
            <a:pPr algn="ctr" fontAlgn="auto">
              <a:spcAft>
                <a:spcPts val="0"/>
              </a:spcAft>
              <a:defRPr/>
            </a:pPr>
            <a:r>
              <a:rPr lang="ru-RU" sz="4400" b="1" dirty="0" err="1" smtClean="0">
                <a:solidFill>
                  <a:srgbClr val="C00000"/>
                </a:solidFill>
                <a:latin typeface="Arial Black" pitchFamily="34" charset="0"/>
              </a:rPr>
              <a:t>Методичне</a:t>
            </a:r>
            <a:r>
              <a:rPr lang="ru-RU" sz="4400" b="1" dirty="0" smtClean="0">
                <a:solidFill>
                  <a:srgbClr val="C00000"/>
                </a:solidFill>
                <a:latin typeface="Arial Black" pitchFamily="34" charset="0"/>
              </a:rPr>
              <a:t>  </a:t>
            </a:r>
            <a:r>
              <a:rPr lang="ru-RU" sz="4400" b="1" dirty="0" err="1" smtClean="0">
                <a:solidFill>
                  <a:srgbClr val="C00000"/>
                </a:solidFill>
                <a:latin typeface="Arial Black" pitchFamily="34" charset="0"/>
              </a:rPr>
              <a:t>завдання</a:t>
            </a:r>
            <a:r>
              <a:rPr lang="ru-RU" sz="4400" b="1" dirty="0" smtClean="0">
                <a:solidFill>
                  <a:srgbClr val="C00000"/>
                </a:solidFill>
                <a:latin typeface="Arial Black" pitchFamily="34" charset="0"/>
              </a:rPr>
              <a:t>:</a:t>
            </a:r>
            <a:r>
              <a:rPr lang="ru-RU" sz="4400" b="1" dirty="0" smtClean="0">
                <a:solidFill>
                  <a:srgbClr val="FF0000"/>
                </a:solidFill>
                <a:latin typeface="Arial Black" pitchFamily="34" charset="0"/>
              </a:rPr>
              <a:t> </a:t>
            </a:r>
            <a:r>
              <a:rPr lang="uk-UA" sz="4800" b="1" dirty="0" smtClean="0">
                <a:solidFill>
                  <a:srgbClr val="FFFF00"/>
                </a:solidFill>
              </a:rPr>
              <a:t>«Формування в учнів почуття національної гідності, високих фізичних  і  морально-психологічних  якостей громадянина-патріота, захисника державного суверенітету України».</a:t>
            </a:r>
            <a:endParaRPr lang="ru-RU" sz="4800" b="1" dirty="0">
              <a:solidFill>
                <a:srgbClr val="FFFF00"/>
              </a:solidFill>
              <a:effectLst>
                <a:outerShdw blurRad="50800" dir="12780000" sx="102000" sy="102000" algn="ctr" rotWithShape="0">
                  <a:srgbClr val="FFFF00">
                    <a:alpha val="72000"/>
                  </a:srgbClr>
                </a:outerShdw>
              </a:effectLst>
              <a:latin typeface="Arial Black" pitchFamily="34" charset="0"/>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636097" y="260648"/>
            <a:ext cx="6362972" cy="5632311"/>
          </a:xfrm>
          <a:prstGeom prst="rect">
            <a:avLst/>
          </a:prstGeom>
        </p:spPr>
        <p:txBody>
          <a:bodyPr wrap="square">
            <a:spAutoFit/>
          </a:bodyPr>
          <a:lstStyle/>
          <a:p>
            <a:pPr lvl="0" algn="ctr"/>
            <a:endParaRPr lang="uk-UA" sz="3600" b="1" dirty="0" smtClean="0">
              <a:solidFill>
                <a:srgbClr val="FFFF00"/>
              </a:solidFill>
              <a:latin typeface="Times New Roman" pitchFamily="18" charset="0"/>
              <a:cs typeface="Times New Roman" pitchFamily="18" charset="0"/>
            </a:endParaRPr>
          </a:p>
          <a:p>
            <a:pPr lvl="0" algn="ctr"/>
            <a:endParaRPr lang="uk-UA" sz="3600" b="1" dirty="0" smtClean="0">
              <a:solidFill>
                <a:srgbClr val="FFFF00"/>
              </a:solidFill>
              <a:latin typeface="Times New Roman" pitchFamily="18" charset="0"/>
              <a:cs typeface="Times New Roman" pitchFamily="18" charset="0"/>
            </a:endParaRPr>
          </a:p>
          <a:p>
            <a:pPr lvl="0" algn="ctr"/>
            <a:endParaRPr lang="uk-UA" sz="3600" b="1" dirty="0" smtClean="0">
              <a:solidFill>
                <a:srgbClr val="FFFF00"/>
              </a:solidFill>
              <a:latin typeface="Times New Roman" pitchFamily="18" charset="0"/>
              <a:cs typeface="Times New Roman" pitchFamily="18" charset="0"/>
            </a:endParaRPr>
          </a:p>
          <a:p>
            <a:pPr lvl="0" algn="ctr"/>
            <a:r>
              <a:rPr lang="uk-UA" sz="3600" b="1" dirty="0" smtClean="0">
                <a:solidFill>
                  <a:srgbClr val="FFFF00"/>
                </a:solidFill>
                <a:latin typeface="Times New Roman" pitchFamily="18" charset="0"/>
                <a:cs typeface="Times New Roman" pitchFamily="18" charset="0"/>
              </a:rPr>
              <a:t>УЧАСТЬ УЧНІВ 10-В КЛАСУ (НИНІ 11-В) В МІСЬКИХ ВІЙСЬКОВО-СПОРТИВНИХ ЗМАГАННЯХ “СНАЙПЕР СТОЛИЦІ”…</a:t>
            </a:r>
          </a:p>
          <a:p>
            <a:pPr lvl="0" algn="ctr"/>
            <a:endParaRPr lang="ru-RU" sz="3600" dirty="0"/>
          </a:p>
        </p:txBody>
      </p:sp>
      <p:pic>
        <p:nvPicPr>
          <p:cNvPr id="122882" name="Picture 2" descr="C:\Users\USER\Desktop\ЛІЦЕЙ\МОЙ КЛАСС\Снайпер столиці\IMG_20141009_140823.jpg"/>
          <p:cNvPicPr>
            <a:picLocks noChangeAspect="1" noChangeArrowheads="1"/>
          </p:cNvPicPr>
          <p:nvPr/>
        </p:nvPicPr>
        <p:blipFill>
          <a:blip r:embed="rId2" cstate="print"/>
          <a:srcRect/>
          <a:stretch>
            <a:fillRect/>
          </a:stretch>
        </p:blipFill>
        <p:spPr bwMode="auto">
          <a:xfrm>
            <a:off x="405780" y="1556792"/>
            <a:ext cx="5328592" cy="4608512"/>
          </a:xfrm>
          <a:prstGeom prst="rect">
            <a:avLst/>
          </a:prstGeom>
          <a:noFill/>
        </p:spPr>
      </p:pic>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182644" y="1268760"/>
            <a:ext cx="3672408" cy="4524315"/>
          </a:xfrm>
          <a:prstGeom prst="rect">
            <a:avLst/>
          </a:prstGeom>
        </p:spPr>
        <p:txBody>
          <a:bodyPr wrap="square">
            <a:spAutoFit/>
          </a:bodyPr>
          <a:lstStyle/>
          <a:p>
            <a:pPr lvl="0" algn="ctr"/>
            <a:endParaRPr lang="uk-UA" sz="3600" b="1" dirty="0" smtClean="0">
              <a:solidFill>
                <a:srgbClr val="FFFF00"/>
              </a:solidFill>
              <a:latin typeface="Times New Roman" pitchFamily="18" charset="0"/>
              <a:cs typeface="Times New Roman" pitchFamily="18" charset="0"/>
            </a:endParaRPr>
          </a:p>
          <a:p>
            <a:pPr lvl="0" algn="ctr"/>
            <a:endParaRPr lang="uk-UA" sz="3600" b="1" dirty="0" smtClean="0">
              <a:solidFill>
                <a:srgbClr val="FFFF00"/>
              </a:solidFill>
              <a:latin typeface="Times New Roman" pitchFamily="18" charset="0"/>
              <a:cs typeface="Times New Roman" pitchFamily="18" charset="0"/>
            </a:endParaRPr>
          </a:p>
          <a:p>
            <a:pPr lvl="0" algn="ctr"/>
            <a:endParaRPr lang="uk-UA" sz="3600" b="1" dirty="0" smtClean="0">
              <a:solidFill>
                <a:srgbClr val="FFFF00"/>
              </a:solidFill>
              <a:latin typeface="Times New Roman" pitchFamily="18" charset="0"/>
              <a:cs typeface="Times New Roman" pitchFamily="18" charset="0"/>
            </a:endParaRPr>
          </a:p>
          <a:p>
            <a:pPr lvl="0" algn="ctr"/>
            <a:r>
              <a:rPr lang="uk-UA" sz="3600" b="1" dirty="0" smtClean="0">
                <a:solidFill>
                  <a:srgbClr val="FFFF00"/>
                </a:solidFill>
                <a:latin typeface="Times New Roman" pitchFamily="18" charset="0"/>
                <a:cs typeface="Times New Roman" pitchFamily="18" charset="0"/>
              </a:rPr>
              <a:t>ТРАДИЦІЯМ СТАРШИХ ПОКОЛІНЬ ВІРНІ…</a:t>
            </a:r>
          </a:p>
          <a:p>
            <a:pPr lvl="0" algn="ctr"/>
            <a:endParaRPr lang="ru-RU" sz="3600" dirty="0"/>
          </a:p>
        </p:txBody>
      </p:sp>
      <p:pic>
        <p:nvPicPr>
          <p:cNvPr id="123906" name="Picture 2" descr="C:\Users\USER\Desktop\ЛІЦЕЙ\Фото 10.12.2015\DSCN0007.JPG"/>
          <p:cNvPicPr>
            <a:picLocks noChangeAspect="1" noChangeArrowheads="1"/>
          </p:cNvPicPr>
          <p:nvPr/>
        </p:nvPicPr>
        <p:blipFill>
          <a:blip r:embed="rId2" cstate="print"/>
          <a:srcRect/>
          <a:stretch>
            <a:fillRect/>
          </a:stretch>
        </p:blipFill>
        <p:spPr bwMode="auto">
          <a:xfrm>
            <a:off x="621804" y="1008112"/>
            <a:ext cx="7488832" cy="5849888"/>
          </a:xfrm>
          <a:prstGeom prst="rect">
            <a:avLst/>
          </a:prstGeom>
          <a:noFill/>
        </p:spPr>
      </p:pic>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5662363" y="-407440"/>
            <a:ext cx="5904657"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4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uk-UA" sz="4800" b="1" dirty="0" smtClean="0">
              <a:solidFill>
                <a:srgbClr val="FFFF0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ВИХОВАННЯ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8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МАЙБУТНІХ ВОЇНІВ  ПІД ЧАС ЗАНЯТЬ В ЛІЦЕЙНІЙ СЕКЦІЇ ХОРТИНГУ</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Users\USER\Desktop\ХОРТИНГ\994430_528113180635099_784996174_n.jpg"/>
          <p:cNvPicPr>
            <a:picLocks noChangeAspect="1" noChangeArrowheads="1"/>
          </p:cNvPicPr>
          <p:nvPr/>
        </p:nvPicPr>
        <p:blipFill>
          <a:blip r:embed="rId2" cstate="print"/>
          <a:srcRect/>
          <a:stretch>
            <a:fillRect/>
          </a:stretch>
        </p:blipFill>
        <p:spPr bwMode="auto">
          <a:xfrm>
            <a:off x="333772" y="188640"/>
            <a:ext cx="4968552" cy="6408712"/>
          </a:xfrm>
          <a:prstGeom prst="rect">
            <a:avLst/>
          </a:prstGeom>
          <a:noFill/>
        </p:spPr>
      </p:pic>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C:\Users\USER\Desktop\Фото для творчого звіту\DSCN0068.JPG"/>
          <p:cNvPicPr>
            <a:picLocks noChangeAspect="1" noChangeArrowheads="1"/>
          </p:cNvPicPr>
          <p:nvPr/>
        </p:nvPicPr>
        <p:blipFill>
          <a:blip r:embed="rId2" cstate="print"/>
          <a:srcRect/>
          <a:stretch>
            <a:fillRect/>
          </a:stretch>
        </p:blipFill>
        <p:spPr bwMode="auto">
          <a:xfrm>
            <a:off x="1522412" y="0"/>
            <a:ext cx="9144000" cy="6858000"/>
          </a:xfrm>
          <a:prstGeom prst="rect">
            <a:avLst/>
          </a:prstGeom>
          <a:noFill/>
        </p:spPr>
      </p:pic>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C:\Users\USER\Desktop\ХОРТИНГ\2016-02-15 at 15-36-04.png"/>
          <p:cNvPicPr>
            <a:picLocks noChangeAspect="1" noChangeArrowheads="1"/>
          </p:cNvPicPr>
          <p:nvPr/>
        </p:nvPicPr>
        <p:blipFill>
          <a:blip r:embed="rId2" cstate="print"/>
          <a:srcRect/>
          <a:stretch>
            <a:fillRect/>
          </a:stretch>
        </p:blipFill>
        <p:spPr bwMode="auto">
          <a:xfrm>
            <a:off x="8110636" y="0"/>
            <a:ext cx="4536505" cy="2087116"/>
          </a:xfrm>
          <a:prstGeom prst="rect">
            <a:avLst/>
          </a:prstGeom>
          <a:noFill/>
        </p:spPr>
      </p:pic>
      <p:pic>
        <p:nvPicPr>
          <p:cNvPr id="40962" name="Picture 2" descr="C:\Users\USER\Desktop\ХОРТИНГ\1.png"/>
          <p:cNvPicPr>
            <a:picLocks noChangeAspect="1" noChangeArrowheads="1"/>
          </p:cNvPicPr>
          <p:nvPr/>
        </p:nvPicPr>
        <p:blipFill>
          <a:blip r:embed="rId3" cstate="print"/>
          <a:srcRect/>
          <a:stretch>
            <a:fillRect/>
          </a:stretch>
        </p:blipFill>
        <p:spPr bwMode="auto">
          <a:xfrm>
            <a:off x="-962372" y="188640"/>
            <a:ext cx="10081120" cy="4464496"/>
          </a:xfrm>
          <a:prstGeom prst="rect">
            <a:avLst/>
          </a:prstGeom>
          <a:noFill/>
        </p:spPr>
      </p:pic>
      <p:pic>
        <p:nvPicPr>
          <p:cNvPr id="40963" name="Picture 3" descr="C:\Users\USER\Desktop\ХОРТИНГ\3.png"/>
          <p:cNvPicPr>
            <a:picLocks noChangeAspect="1" noChangeArrowheads="1"/>
          </p:cNvPicPr>
          <p:nvPr/>
        </p:nvPicPr>
        <p:blipFill>
          <a:blip r:embed="rId4" cstate="print"/>
          <a:srcRect/>
          <a:stretch>
            <a:fillRect/>
          </a:stretch>
        </p:blipFill>
        <p:spPr bwMode="auto">
          <a:xfrm>
            <a:off x="4438227" y="2636912"/>
            <a:ext cx="6977409" cy="3990206"/>
          </a:xfrm>
          <a:prstGeom prst="rect">
            <a:avLst/>
          </a:prstGeom>
          <a:noFill/>
        </p:spPr>
      </p:pic>
    </p:spTree>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C:\Users\USER\Desktop\ХОРТИНГ\2016-02-15 at 15-36-04.png"/>
          <p:cNvPicPr>
            <a:picLocks noChangeAspect="1" noChangeArrowheads="1"/>
          </p:cNvPicPr>
          <p:nvPr/>
        </p:nvPicPr>
        <p:blipFill>
          <a:blip r:embed="rId2" cstate="print"/>
          <a:srcRect/>
          <a:stretch>
            <a:fillRect/>
          </a:stretch>
        </p:blipFill>
        <p:spPr bwMode="auto">
          <a:xfrm>
            <a:off x="7390556" y="188640"/>
            <a:ext cx="4536505" cy="2087116"/>
          </a:xfrm>
          <a:prstGeom prst="rect">
            <a:avLst/>
          </a:prstGeom>
          <a:noFill/>
        </p:spPr>
      </p:pic>
      <p:pic>
        <p:nvPicPr>
          <p:cNvPr id="116739" name="Picture 3" descr="C:\Users\USER\Desktop\ХОРТИНГ\5.png"/>
          <p:cNvPicPr>
            <a:picLocks noChangeAspect="1" noChangeArrowheads="1"/>
          </p:cNvPicPr>
          <p:nvPr/>
        </p:nvPicPr>
        <p:blipFill>
          <a:blip r:embed="rId3" cstate="print"/>
          <a:srcRect/>
          <a:stretch>
            <a:fillRect/>
          </a:stretch>
        </p:blipFill>
        <p:spPr bwMode="auto">
          <a:xfrm>
            <a:off x="-1538436" y="476672"/>
            <a:ext cx="6192688" cy="2735188"/>
          </a:xfrm>
          <a:prstGeom prst="rect">
            <a:avLst/>
          </a:prstGeom>
          <a:noFill/>
        </p:spPr>
      </p:pic>
      <p:pic>
        <p:nvPicPr>
          <p:cNvPr id="116740" name="Picture 4" descr="C:\Users\USER\Desktop\ХОРТИНГ\6.png"/>
          <p:cNvPicPr>
            <a:picLocks noChangeAspect="1" noChangeArrowheads="1"/>
          </p:cNvPicPr>
          <p:nvPr/>
        </p:nvPicPr>
        <p:blipFill>
          <a:blip r:embed="rId4" cstate="print"/>
          <a:srcRect/>
          <a:stretch>
            <a:fillRect/>
          </a:stretch>
        </p:blipFill>
        <p:spPr bwMode="auto">
          <a:xfrm>
            <a:off x="477788" y="3717032"/>
            <a:ext cx="4392488" cy="2591172"/>
          </a:xfrm>
          <a:prstGeom prst="rect">
            <a:avLst/>
          </a:prstGeom>
          <a:noFill/>
        </p:spPr>
      </p:pic>
      <p:pic>
        <p:nvPicPr>
          <p:cNvPr id="116741" name="Picture 5" descr="C:\Users\USER\Desktop\ХОРТИНГ\9.png"/>
          <p:cNvPicPr>
            <a:picLocks noChangeAspect="1" noChangeArrowheads="1"/>
          </p:cNvPicPr>
          <p:nvPr/>
        </p:nvPicPr>
        <p:blipFill>
          <a:blip r:embed="rId5" cstate="print"/>
          <a:srcRect/>
          <a:stretch>
            <a:fillRect/>
          </a:stretch>
        </p:blipFill>
        <p:spPr bwMode="auto">
          <a:xfrm>
            <a:off x="3862164" y="2204864"/>
            <a:ext cx="5256584" cy="2735188"/>
          </a:xfrm>
          <a:prstGeom prst="rect">
            <a:avLst/>
          </a:prstGeom>
          <a:noFill/>
        </p:spPr>
      </p:pic>
      <p:pic>
        <p:nvPicPr>
          <p:cNvPr id="116738" name="Picture 2" descr="C:\Users\USER\Desktop\ХОРТИНГ\4.png"/>
          <p:cNvPicPr>
            <a:picLocks noChangeAspect="1" noChangeArrowheads="1"/>
          </p:cNvPicPr>
          <p:nvPr/>
        </p:nvPicPr>
        <p:blipFill>
          <a:blip r:embed="rId6" cstate="print"/>
          <a:srcRect/>
          <a:stretch>
            <a:fillRect/>
          </a:stretch>
        </p:blipFill>
        <p:spPr bwMode="auto">
          <a:xfrm>
            <a:off x="7508305" y="3429000"/>
            <a:ext cx="4680520" cy="3168352"/>
          </a:xfrm>
          <a:prstGeom prst="rect">
            <a:avLst/>
          </a:prstGeom>
          <a:noFill/>
        </p:spPr>
      </p:pic>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C:\Users\USER\Desktop\ХОРТИНГ\7.png"/>
          <p:cNvPicPr>
            <a:picLocks noChangeAspect="1" noChangeArrowheads="1"/>
          </p:cNvPicPr>
          <p:nvPr/>
        </p:nvPicPr>
        <p:blipFill>
          <a:blip r:embed="rId2" cstate="print"/>
          <a:srcRect/>
          <a:stretch>
            <a:fillRect/>
          </a:stretch>
        </p:blipFill>
        <p:spPr bwMode="auto">
          <a:xfrm>
            <a:off x="2854052" y="1412776"/>
            <a:ext cx="9599612" cy="3886200"/>
          </a:xfrm>
          <a:prstGeom prst="rect">
            <a:avLst/>
          </a:prstGeom>
          <a:noFill/>
        </p:spPr>
      </p:pic>
      <p:pic>
        <p:nvPicPr>
          <p:cNvPr id="55297" name="Picture 1" descr="C:\Users\USER\Desktop\ХОРТИНГ\2016-02-15 at 15-36-04.png"/>
          <p:cNvPicPr>
            <a:picLocks noChangeAspect="1" noChangeArrowheads="1"/>
          </p:cNvPicPr>
          <p:nvPr/>
        </p:nvPicPr>
        <p:blipFill>
          <a:blip r:embed="rId3" cstate="print"/>
          <a:srcRect/>
          <a:stretch>
            <a:fillRect/>
          </a:stretch>
        </p:blipFill>
        <p:spPr bwMode="auto">
          <a:xfrm>
            <a:off x="8902724" y="260648"/>
            <a:ext cx="3960440" cy="1511052"/>
          </a:xfrm>
          <a:prstGeom prst="rect">
            <a:avLst/>
          </a:prstGeom>
          <a:noFill/>
        </p:spPr>
      </p:pic>
      <p:pic>
        <p:nvPicPr>
          <p:cNvPr id="55298" name="Picture 2" descr="C:\Users\USER\Desktop\ХОРТИНГ\10.png"/>
          <p:cNvPicPr>
            <a:picLocks noChangeAspect="1" noChangeArrowheads="1"/>
          </p:cNvPicPr>
          <p:nvPr/>
        </p:nvPicPr>
        <p:blipFill>
          <a:blip r:embed="rId4" cstate="print"/>
          <a:srcRect/>
          <a:stretch>
            <a:fillRect/>
          </a:stretch>
        </p:blipFill>
        <p:spPr bwMode="auto">
          <a:xfrm>
            <a:off x="0" y="4193704"/>
            <a:ext cx="7246541" cy="2664296"/>
          </a:xfrm>
          <a:prstGeom prst="rect">
            <a:avLst/>
          </a:prstGeom>
          <a:noFill/>
        </p:spPr>
      </p:pic>
      <p:pic>
        <p:nvPicPr>
          <p:cNvPr id="55299" name="Picture 3" descr="C:\Users\USER\Desktop\ХОРТИНГ\8.png"/>
          <p:cNvPicPr>
            <a:picLocks noChangeAspect="1" noChangeArrowheads="1"/>
          </p:cNvPicPr>
          <p:nvPr/>
        </p:nvPicPr>
        <p:blipFill>
          <a:blip r:embed="rId5" cstate="print"/>
          <a:srcRect/>
          <a:stretch>
            <a:fillRect/>
          </a:stretch>
        </p:blipFill>
        <p:spPr bwMode="auto">
          <a:xfrm>
            <a:off x="-170284" y="0"/>
            <a:ext cx="6696744" cy="2735188"/>
          </a:xfrm>
          <a:prstGeom prst="rect">
            <a:avLst/>
          </a:prstGeom>
          <a:noFill/>
        </p:spPr>
      </p:pic>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654252" y="908720"/>
            <a:ext cx="2808312" cy="4392488"/>
          </a:xfrm>
          <a:prstGeom prst="rect">
            <a:avLst/>
          </a:prstGeom>
          <a:noFill/>
          <a:ln w="9525">
            <a:noFill/>
            <a:miter lim="800000"/>
            <a:headEnd/>
            <a:tailEnd/>
          </a:ln>
        </p:spPr>
      </p:pic>
      <p:sp>
        <p:nvSpPr>
          <p:cNvPr id="89090" name="Rectangle 1"/>
          <p:cNvSpPr>
            <a:spLocks noChangeArrowheads="1"/>
          </p:cNvSpPr>
          <p:nvPr/>
        </p:nvSpPr>
        <p:spPr bwMode="auto">
          <a:xfrm>
            <a:off x="0" y="0"/>
            <a:ext cx="12188825" cy="954088"/>
          </a:xfrm>
          <a:prstGeom prst="rect">
            <a:avLst/>
          </a:prstGeom>
          <a:noFill/>
          <a:ln w="9525">
            <a:noFill/>
            <a:miter lim="800000"/>
            <a:headEnd/>
            <a:tailEnd/>
          </a:ln>
        </p:spPr>
        <p:txBody>
          <a:bodyPr anchor="ctr">
            <a:spAutoFit/>
          </a:bodyPr>
          <a:lstStyle/>
          <a:p>
            <a:pPr indent="449263"/>
            <a:endParaRPr lang="uk-UA" sz="2800" b="1">
              <a:solidFill>
                <a:srgbClr val="FFC000"/>
              </a:solidFill>
              <a:latin typeface="Times New Roman" pitchFamily="18" charset="0"/>
              <a:cs typeface="Times New Roman" pitchFamily="18" charset="0"/>
            </a:endParaRPr>
          </a:p>
          <a:p>
            <a:pPr indent="449263"/>
            <a:endParaRPr lang="uk-UA" sz="2800" b="1">
              <a:solidFill>
                <a:srgbClr val="FFC000"/>
              </a:solidFill>
              <a:latin typeface="Times New Roman" pitchFamily="18" charset="0"/>
              <a:cs typeface="Times New Roman" pitchFamily="18" charset="0"/>
            </a:endParaRPr>
          </a:p>
        </p:txBody>
      </p:sp>
      <p:sp>
        <p:nvSpPr>
          <p:cNvPr id="89091" name="Rectangle 1"/>
          <p:cNvSpPr>
            <a:spLocks noChangeArrowheads="1"/>
          </p:cNvSpPr>
          <p:nvPr/>
        </p:nvSpPr>
        <p:spPr bwMode="auto">
          <a:xfrm>
            <a:off x="165100" y="0"/>
            <a:ext cx="11858625" cy="800100"/>
          </a:xfrm>
          <a:prstGeom prst="rect">
            <a:avLst/>
          </a:prstGeom>
          <a:noFill/>
          <a:ln w="9525">
            <a:noFill/>
            <a:miter lim="800000"/>
            <a:headEnd/>
            <a:tailEnd/>
          </a:ln>
        </p:spPr>
        <p:txBody>
          <a:bodyPr anchor="ctr">
            <a:spAutoFit/>
          </a:bodyPr>
          <a:lstStyle/>
          <a:p>
            <a:r>
              <a:rPr lang="uk-UA" sz="1400">
                <a:solidFill>
                  <a:srgbClr val="FFFF00"/>
                </a:solidFill>
                <a:latin typeface="Times New Roman" pitchFamily="18" charset="0"/>
                <a:cs typeface="Times New Roman" pitchFamily="18" charset="0"/>
              </a:rPr>
              <a:t>	</a:t>
            </a:r>
            <a:endParaRPr lang="uk-UA" sz="1400" b="1">
              <a:solidFill>
                <a:srgbClr val="FFFF00"/>
              </a:solidFill>
              <a:latin typeface="Times New Roman" pitchFamily="18" charset="0"/>
              <a:cs typeface="Times New Roman" pitchFamily="18" charset="0"/>
            </a:endParaRPr>
          </a:p>
          <a:p>
            <a:r>
              <a:rPr lang="uk-UA" sz="3200" b="1">
                <a:solidFill>
                  <a:srgbClr val="FFFF00"/>
                </a:solidFill>
                <a:latin typeface="Corbel" pitchFamily="34" charset="0"/>
              </a:rPr>
              <a:t> 	</a:t>
            </a:r>
            <a:endParaRPr lang="ru-RU" sz="3200" b="1">
              <a:solidFill>
                <a:srgbClr val="FFFF00"/>
              </a:solidFill>
              <a:latin typeface="Corbel" pitchFamily="34" charset="0"/>
            </a:endParaRPr>
          </a:p>
        </p:txBody>
      </p:sp>
      <p:sp>
        <p:nvSpPr>
          <p:cNvPr id="89092" name="Прямоугольник 4"/>
          <p:cNvSpPr>
            <a:spLocks noChangeArrowheads="1"/>
          </p:cNvSpPr>
          <p:nvPr/>
        </p:nvSpPr>
        <p:spPr bwMode="auto">
          <a:xfrm>
            <a:off x="261764" y="980728"/>
            <a:ext cx="11572875" cy="4431983"/>
          </a:xfrm>
          <a:prstGeom prst="rect">
            <a:avLst/>
          </a:prstGeom>
          <a:noFill/>
          <a:ln w="9525">
            <a:noFill/>
            <a:miter lim="800000"/>
            <a:headEnd/>
            <a:tailEnd/>
          </a:ln>
        </p:spPr>
        <p:txBody>
          <a:bodyPr wrap="square">
            <a:spAutoFit/>
          </a:bodyPr>
          <a:lstStyle/>
          <a:p>
            <a:pPr algn="ctr"/>
            <a:r>
              <a:rPr lang="ru-RU" sz="6600" b="1" dirty="0">
                <a:solidFill>
                  <a:srgbClr val="FF0000"/>
                </a:solidFill>
                <a:latin typeface="Microsoft Sans Serif" pitchFamily="34" charset="0"/>
                <a:cs typeface="Microsoft Sans Serif" pitchFamily="34" charset="0"/>
              </a:rPr>
              <a:t>М А Т Е Р І А Л И </a:t>
            </a:r>
          </a:p>
          <a:p>
            <a:pPr algn="ctr"/>
            <a:r>
              <a:rPr lang="ru-RU" sz="2400" b="1" dirty="0">
                <a:solidFill>
                  <a:srgbClr val="FF0000"/>
                </a:solidFill>
                <a:latin typeface="Microsoft Sans Serif" pitchFamily="34" charset="0"/>
                <a:cs typeface="Microsoft Sans Serif" pitchFamily="34" charset="0"/>
              </a:rPr>
              <a:t> </a:t>
            </a:r>
          </a:p>
          <a:p>
            <a:pPr algn="ctr"/>
            <a:r>
              <a:rPr lang="ru-RU" sz="5400" b="1" dirty="0">
                <a:solidFill>
                  <a:srgbClr val="FF0000"/>
                </a:solidFill>
                <a:latin typeface="Microsoft Sans Serif" pitchFamily="34" charset="0"/>
                <a:cs typeface="Microsoft Sans Serif" pitchFamily="34" charset="0"/>
              </a:rPr>
              <a:t>УЧНІВСЬКИХ    САМОСТІЙНИХ</a:t>
            </a:r>
          </a:p>
          <a:p>
            <a:pPr algn="ctr"/>
            <a:r>
              <a:rPr lang="ru-RU" sz="2400" b="1" dirty="0">
                <a:solidFill>
                  <a:srgbClr val="FF0000"/>
                </a:solidFill>
                <a:latin typeface="Microsoft Sans Serif" pitchFamily="34" charset="0"/>
                <a:cs typeface="Microsoft Sans Serif" pitchFamily="34" charset="0"/>
              </a:rPr>
              <a:t> </a:t>
            </a:r>
          </a:p>
          <a:p>
            <a:pPr algn="ctr"/>
            <a:r>
              <a:rPr lang="ru-RU" sz="5400" b="1" dirty="0">
                <a:solidFill>
                  <a:srgbClr val="FF0000"/>
                </a:solidFill>
                <a:latin typeface="Microsoft Sans Serif" pitchFamily="34" charset="0"/>
                <a:cs typeface="Microsoft Sans Serif" pitchFamily="34" charset="0"/>
              </a:rPr>
              <a:t>ДОСЛІДЖЕНЬ. </a:t>
            </a:r>
          </a:p>
          <a:p>
            <a:pPr algn="ctr"/>
            <a:endParaRPr lang="ru-RU" sz="6000" b="1" dirty="0">
              <a:solidFill>
                <a:srgbClr val="FFC000"/>
              </a:solidFill>
              <a:latin typeface="Microsoft Sans Serif" pitchFamily="34" charset="0"/>
              <a:cs typeface="Microsoft Sans Serif" pitchFamily="34" charset="0"/>
            </a:endParaRP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0" y="0"/>
            <a:ext cx="12188825" cy="954088"/>
          </a:xfrm>
          <a:prstGeom prst="rect">
            <a:avLst/>
          </a:prstGeom>
          <a:noFill/>
          <a:ln w="9525">
            <a:noFill/>
            <a:miter lim="800000"/>
            <a:headEnd/>
            <a:tailEnd/>
          </a:ln>
        </p:spPr>
        <p:txBody>
          <a:bodyPr anchor="ctr">
            <a:spAutoFit/>
          </a:bodyPr>
          <a:lstStyle/>
          <a:p>
            <a:pPr indent="449263"/>
            <a:endParaRPr lang="uk-UA" sz="2800" b="1">
              <a:solidFill>
                <a:srgbClr val="FFC000"/>
              </a:solidFill>
              <a:latin typeface="Times New Roman" pitchFamily="18" charset="0"/>
              <a:cs typeface="Times New Roman" pitchFamily="18" charset="0"/>
            </a:endParaRPr>
          </a:p>
          <a:p>
            <a:pPr indent="449263"/>
            <a:endParaRPr lang="uk-UA" sz="2800" b="1">
              <a:solidFill>
                <a:srgbClr val="FFC000"/>
              </a:solidFill>
              <a:latin typeface="Times New Roman" pitchFamily="18" charset="0"/>
              <a:cs typeface="Times New Roman" pitchFamily="18" charset="0"/>
            </a:endParaRPr>
          </a:p>
        </p:txBody>
      </p:sp>
      <p:sp>
        <p:nvSpPr>
          <p:cNvPr id="89091" name="Rectangle 1"/>
          <p:cNvSpPr>
            <a:spLocks noChangeArrowheads="1"/>
          </p:cNvSpPr>
          <p:nvPr/>
        </p:nvSpPr>
        <p:spPr bwMode="auto">
          <a:xfrm>
            <a:off x="165100" y="0"/>
            <a:ext cx="11858625" cy="800100"/>
          </a:xfrm>
          <a:prstGeom prst="rect">
            <a:avLst/>
          </a:prstGeom>
          <a:noFill/>
          <a:ln w="9525">
            <a:noFill/>
            <a:miter lim="800000"/>
            <a:headEnd/>
            <a:tailEnd/>
          </a:ln>
        </p:spPr>
        <p:txBody>
          <a:bodyPr anchor="ctr">
            <a:spAutoFit/>
          </a:bodyPr>
          <a:lstStyle/>
          <a:p>
            <a:r>
              <a:rPr lang="uk-UA" sz="1400">
                <a:solidFill>
                  <a:srgbClr val="FFFF00"/>
                </a:solidFill>
                <a:latin typeface="Times New Roman" pitchFamily="18" charset="0"/>
                <a:cs typeface="Times New Roman" pitchFamily="18" charset="0"/>
              </a:rPr>
              <a:t>	</a:t>
            </a:r>
            <a:endParaRPr lang="uk-UA" sz="1400" b="1">
              <a:solidFill>
                <a:srgbClr val="FFFF00"/>
              </a:solidFill>
              <a:latin typeface="Times New Roman" pitchFamily="18" charset="0"/>
              <a:cs typeface="Times New Roman" pitchFamily="18" charset="0"/>
            </a:endParaRPr>
          </a:p>
          <a:p>
            <a:r>
              <a:rPr lang="uk-UA" sz="3200" b="1">
                <a:solidFill>
                  <a:srgbClr val="FFFF00"/>
                </a:solidFill>
                <a:latin typeface="Corbel" pitchFamily="34" charset="0"/>
              </a:rPr>
              <a:t> 	</a:t>
            </a:r>
            <a:endParaRPr lang="ru-RU" sz="3200" b="1">
              <a:solidFill>
                <a:srgbClr val="FFFF00"/>
              </a:solidFill>
              <a:latin typeface="Corbel" pitchFamily="34" charset="0"/>
            </a:endParaRPr>
          </a:p>
        </p:txBody>
      </p:sp>
      <p:pic>
        <p:nvPicPr>
          <p:cNvPr id="1026" name="Picture 2" descr="C:\Users\USER\Desktop\учнівські роботи\DSCN0086.JPG"/>
          <p:cNvPicPr>
            <a:picLocks noChangeAspect="1" noChangeArrowheads="1"/>
          </p:cNvPicPr>
          <p:nvPr/>
        </p:nvPicPr>
        <p:blipFill>
          <a:blip r:embed="rId2" cstate="print"/>
          <a:srcRect/>
          <a:stretch>
            <a:fillRect/>
          </a:stretch>
        </p:blipFill>
        <p:spPr bwMode="auto">
          <a:xfrm>
            <a:off x="-314300" y="-1107504"/>
            <a:ext cx="12192001" cy="9144000"/>
          </a:xfrm>
          <a:prstGeom prst="rect">
            <a:avLst/>
          </a:prstGeom>
          <a:noFill/>
        </p:spPr>
      </p:pic>
    </p:spTree>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USER\Desktop\учнівські роботи\4.JPG"/>
          <p:cNvPicPr>
            <a:picLocks noChangeAspect="1" noChangeArrowheads="1"/>
          </p:cNvPicPr>
          <p:nvPr/>
        </p:nvPicPr>
        <p:blipFill>
          <a:blip r:embed="rId2" cstate="print"/>
          <a:srcRect/>
          <a:stretch>
            <a:fillRect/>
          </a:stretch>
        </p:blipFill>
        <p:spPr bwMode="auto">
          <a:xfrm>
            <a:off x="5590356" y="1052736"/>
            <a:ext cx="2687622" cy="2015716"/>
          </a:xfrm>
          <a:prstGeom prst="rect">
            <a:avLst/>
          </a:prstGeom>
          <a:noFill/>
        </p:spPr>
      </p:pic>
      <p:pic>
        <p:nvPicPr>
          <p:cNvPr id="2053" name="Picture 5" descr="C:\Users\USER\Desktop\учнівські роботи\3.JPG"/>
          <p:cNvPicPr>
            <a:picLocks noChangeAspect="1" noChangeArrowheads="1"/>
          </p:cNvPicPr>
          <p:nvPr/>
        </p:nvPicPr>
        <p:blipFill>
          <a:blip r:embed="rId3" cstate="print"/>
          <a:srcRect/>
          <a:stretch>
            <a:fillRect/>
          </a:stretch>
        </p:blipFill>
        <p:spPr bwMode="auto">
          <a:xfrm>
            <a:off x="5734372" y="4446240"/>
            <a:ext cx="3215680" cy="2411760"/>
          </a:xfrm>
          <a:prstGeom prst="rect">
            <a:avLst/>
          </a:prstGeom>
          <a:noFill/>
        </p:spPr>
      </p:pic>
      <p:sp>
        <p:nvSpPr>
          <p:cNvPr id="89090" name="Rectangle 1"/>
          <p:cNvSpPr>
            <a:spLocks noChangeArrowheads="1"/>
          </p:cNvSpPr>
          <p:nvPr/>
        </p:nvSpPr>
        <p:spPr bwMode="auto">
          <a:xfrm>
            <a:off x="0" y="0"/>
            <a:ext cx="12188825" cy="954088"/>
          </a:xfrm>
          <a:prstGeom prst="rect">
            <a:avLst/>
          </a:prstGeom>
          <a:noFill/>
          <a:ln w="9525">
            <a:noFill/>
            <a:miter lim="800000"/>
            <a:headEnd/>
            <a:tailEnd/>
          </a:ln>
        </p:spPr>
        <p:txBody>
          <a:bodyPr anchor="ctr">
            <a:spAutoFit/>
          </a:bodyPr>
          <a:lstStyle/>
          <a:p>
            <a:pPr indent="449263"/>
            <a:endParaRPr lang="uk-UA" sz="2800" b="1">
              <a:solidFill>
                <a:srgbClr val="FFC000"/>
              </a:solidFill>
              <a:latin typeface="Times New Roman" pitchFamily="18" charset="0"/>
              <a:cs typeface="Times New Roman" pitchFamily="18" charset="0"/>
            </a:endParaRPr>
          </a:p>
          <a:p>
            <a:pPr indent="449263"/>
            <a:endParaRPr lang="uk-UA" sz="2800" b="1">
              <a:solidFill>
                <a:srgbClr val="FFC000"/>
              </a:solidFill>
              <a:latin typeface="Times New Roman" pitchFamily="18" charset="0"/>
              <a:cs typeface="Times New Roman" pitchFamily="18" charset="0"/>
            </a:endParaRPr>
          </a:p>
        </p:txBody>
      </p:sp>
      <p:sp>
        <p:nvSpPr>
          <p:cNvPr id="89091" name="Rectangle 1"/>
          <p:cNvSpPr>
            <a:spLocks noChangeArrowheads="1"/>
          </p:cNvSpPr>
          <p:nvPr/>
        </p:nvSpPr>
        <p:spPr bwMode="auto">
          <a:xfrm>
            <a:off x="165100" y="0"/>
            <a:ext cx="11858625" cy="800100"/>
          </a:xfrm>
          <a:prstGeom prst="rect">
            <a:avLst/>
          </a:prstGeom>
          <a:noFill/>
          <a:ln w="9525">
            <a:noFill/>
            <a:miter lim="800000"/>
            <a:headEnd/>
            <a:tailEnd/>
          </a:ln>
        </p:spPr>
        <p:txBody>
          <a:bodyPr anchor="ctr">
            <a:spAutoFit/>
          </a:bodyPr>
          <a:lstStyle/>
          <a:p>
            <a:r>
              <a:rPr lang="uk-UA" sz="1400">
                <a:solidFill>
                  <a:srgbClr val="FFFF00"/>
                </a:solidFill>
                <a:latin typeface="Times New Roman" pitchFamily="18" charset="0"/>
                <a:cs typeface="Times New Roman" pitchFamily="18" charset="0"/>
              </a:rPr>
              <a:t>	</a:t>
            </a:r>
            <a:endParaRPr lang="uk-UA" sz="1400" b="1">
              <a:solidFill>
                <a:srgbClr val="FFFF00"/>
              </a:solidFill>
              <a:latin typeface="Times New Roman" pitchFamily="18" charset="0"/>
              <a:cs typeface="Times New Roman" pitchFamily="18" charset="0"/>
            </a:endParaRPr>
          </a:p>
          <a:p>
            <a:r>
              <a:rPr lang="uk-UA" sz="3200" b="1">
                <a:solidFill>
                  <a:srgbClr val="FFFF00"/>
                </a:solidFill>
                <a:latin typeface="Corbel" pitchFamily="34" charset="0"/>
              </a:rPr>
              <a:t> 	</a:t>
            </a:r>
            <a:endParaRPr lang="ru-RU" sz="3200" b="1">
              <a:solidFill>
                <a:srgbClr val="FFFF00"/>
              </a:solidFill>
              <a:latin typeface="Corbel" pitchFamily="34" charset="0"/>
            </a:endParaRPr>
          </a:p>
        </p:txBody>
      </p:sp>
      <p:pic>
        <p:nvPicPr>
          <p:cNvPr id="2050" name="Picture 2" descr="C:\Users\USER\Desktop\учнівські роботи\DSCN0088.JPG"/>
          <p:cNvPicPr>
            <a:picLocks noChangeAspect="1" noChangeArrowheads="1"/>
          </p:cNvPicPr>
          <p:nvPr/>
        </p:nvPicPr>
        <p:blipFill>
          <a:blip r:embed="rId4" cstate="print"/>
          <a:srcRect/>
          <a:stretch>
            <a:fillRect/>
          </a:stretch>
        </p:blipFill>
        <p:spPr bwMode="auto">
          <a:xfrm>
            <a:off x="0" y="1025352"/>
            <a:ext cx="5014292" cy="5832648"/>
          </a:xfrm>
          <a:prstGeom prst="rect">
            <a:avLst/>
          </a:prstGeom>
          <a:noFill/>
        </p:spPr>
      </p:pic>
      <p:pic>
        <p:nvPicPr>
          <p:cNvPr id="2051" name="Picture 3" descr="C:\Users\USER\Desktop\учнівські роботи\1.JPG"/>
          <p:cNvPicPr>
            <a:picLocks noChangeAspect="1" noChangeArrowheads="1"/>
          </p:cNvPicPr>
          <p:nvPr/>
        </p:nvPicPr>
        <p:blipFill>
          <a:blip r:embed="rId5" cstate="print"/>
          <a:srcRect/>
          <a:stretch>
            <a:fillRect/>
          </a:stretch>
        </p:blipFill>
        <p:spPr bwMode="auto">
          <a:xfrm>
            <a:off x="3358108" y="2852936"/>
            <a:ext cx="2736304" cy="2390965"/>
          </a:xfrm>
          <a:prstGeom prst="rect">
            <a:avLst/>
          </a:prstGeom>
          <a:noFill/>
        </p:spPr>
      </p:pic>
      <p:pic>
        <p:nvPicPr>
          <p:cNvPr id="2052" name="Picture 4" descr="C:\Users\USER\Desktop\учнівські роботи\2.JPG"/>
          <p:cNvPicPr>
            <a:picLocks noChangeAspect="1" noChangeArrowheads="1"/>
          </p:cNvPicPr>
          <p:nvPr/>
        </p:nvPicPr>
        <p:blipFill>
          <a:blip r:embed="rId6" cstate="print"/>
          <a:srcRect/>
          <a:stretch>
            <a:fillRect/>
          </a:stretch>
        </p:blipFill>
        <p:spPr bwMode="auto">
          <a:xfrm>
            <a:off x="9262764" y="3816424"/>
            <a:ext cx="2664296" cy="2348880"/>
          </a:xfrm>
          <a:prstGeom prst="rect">
            <a:avLst/>
          </a:prstGeom>
          <a:noFill/>
        </p:spPr>
      </p:pic>
      <p:pic>
        <p:nvPicPr>
          <p:cNvPr id="2055" name="Picture 7" descr="C:\Users\USER\Desktop\учнівські роботи\5.JPG"/>
          <p:cNvPicPr>
            <a:picLocks noChangeAspect="1" noChangeArrowheads="1"/>
          </p:cNvPicPr>
          <p:nvPr/>
        </p:nvPicPr>
        <p:blipFill>
          <a:blip r:embed="rId7" cstate="print"/>
          <a:srcRect/>
          <a:stretch>
            <a:fillRect/>
          </a:stretch>
        </p:blipFill>
        <p:spPr bwMode="auto">
          <a:xfrm>
            <a:off x="8974732" y="1268760"/>
            <a:ext cx="2639616" cy="1979712"/>
          </a:xfrm>
          <a:prstGeom prst="rect">
            <a:avLst/>
          </a:prstGeom>
          <a:noFill/>
        </p:spPr>
      </p:pic>
      <p:pic>
        <p:nvPicPr>
          <p:cNvPr id="2056" name="Picture 8" descr="C:\Users\USER\Desktop\учнівські роботи\6.JPG"/>
          <p:cNvPicPr>
            <a:picLocks noChangeAspect="1" noChangeArrowheads="1"/>
          </p:cNvPicPr>
          <p:nvPr/>
        </p:nvPicPr>
        <p:blipFill>
          <a:blip r:embed="rId8" cstate="print"/>
          <a:srcRect/>
          <a:stretch>
            <a:fillRect/>
          </a:stretch>
        </p:blipFill>
        <p:spPr bwMode="auto">
          <a:xfrm>
            <a:off x="6670476" y="2924944"/>
            <a:ext cx="2592289" cy="1944217"/>
          </a:xfrm>
          <a:prstGeom prst="rect">
            <a:avLst/>
          </a:prstGeom>
          <a:noFill/>
        </p:spPr>
      </p:pic>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S10289526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абочий">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raClrSchemeLst/>
</a:theme>
</file>

<file path=ppt/theme/theme2.xml><?xml version="1.0" encoding="utf-8"?>
<a:theme xmlns:a="http://schemas.openxmlformats.org/drawingml/2006/main" name="Рабочий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абочий">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Рабочий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абочий">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257D54-B65D-4775-8A47-BF76CA13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5385</Words>
  <Application>Microsoft Office PowerPoint</Application>
  <PresentationFormat>Произвольный</PresentationFormat>
  <Paragraphs>392</Paragraphs>
  <Slides>99</Slides>
  <Notes>7</Notes>
  <HiddenSlides>0</HiddenSlides>
  <MMClips>0</MMClips>
  <ScaleCrop>false</ScaleCrop>
  <HeadingPairs>
    <vt:vector size="4" baseType="variant">
      <vt:variant>
        <vt:lpstr>Тема</vt:lpstr>
      </vt:variant>
      <vt:variant>
        <vt:i4>1</vt:i4>
      </vt:variant>
      <vt:variant>
        <vt:lpstr>Заголовки слайдов</vt:lpstr>
      </vt:variant>
      <vt:variant>
        <vt:i4>99</vt:i4>
      </vt:variant>
    </vt:vector>
  </HeadingPairs>
  <TitlesOfParts>
    <vt:vector size="100" baseType="lpstr">
      <vt:lpstr>TS102895261</vt:lpstr>
      <vt:lpstr>Слайд 1</vt:lpstr>
      <vt:lpstr> МОЯ ОСВІТНЯ БАЗА:</vt:lpstr>
      <vt:lpstr>Слайд 3</vt:lpstr>
      <vt:lpstr>Слайд 4</vt:lpstr>
      <vt:lpstr>Слайд 5</vt:lpstr>
      <vt:lpstr>Слайд 6</vt:lpstr>
      <vt:lpstr>Педагогічний стаж – 24 роки.</vt:lpstr>
      <vt:lpstr>Звання – немає.  Кваліфікаційна  категорія – немає.</vt:lpstr>
      <vt:lpstr>Теоретична  підготовка</vt:lpstr>
      <vt:lpstr>Слайд 10</vt:lpstr>
      <vt:lpstr> </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2013-02-02T09:31:28Z</dcterms:created>
  <dcterms:modified xsi:type="dcterms:W3CDTF">2016-02-15T18:09:31Z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